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726" r:id="rId4"/>
    <p:sldMasterId id="2147483739" r:id="rId5"/>
    <p:sldMasterId id="2147483752" r:id="rId6"/>
  </p:sldMasterIdLst>
  <p:notesMasterIdLst>
    <p:notesMasterId r:id="rId38"/>
  </p:notesMasterIdLst>
  <p:handoutMasterIdLst>
    <p:handoutMasterId r:id="rId39"/>
  </p:handoutMasterIdLst>
  <p:sldIdLst>
    <p:sldId id="355" r:id="rId7"/>
    <p:sldId id="357" r:id="rId8"/>
    <p:sldId id="258" r:id="rId9"/>
    <p:sldId id="259" r:id="rId10"/>
    <p:sldId id="393" r:id="rId11"/>
    <p:sldId id="261" r:id="rId12"/>
    <p:sldId id="262" r:id="rId13"/>
    <p:sldId id="392" r:id="rId14"/>
    <p:sldId id="406" r:id="rId15"/>
    <p:sldId id="405" r:id="rId16"/>
    <p:sldId id="407" r:id="rId17"/>
    <p:sldId id="408" r:id="rId18"/>
    <p:sldId id="403" r:id="rId19"/>
    <p:sldId id="404" r:id="rId20"/>
    <p:sldId id="391" r:id="rId21"/>
    <p:sldId id="412" r:id="rId22"/>
    <p:sldId id="413" r:id="rId23"/>
    <p:sldId id="414" r:id="rId24"/>
    <p:sldId id="415" r:id="rId25"/>
    <p:sldId id="416" r:id="rId26"/>
    <p:sldId id="305" r:id="rId27"/>
    <p:sldId id="390" r:id="rId28"/>
    <p:sldId id="397" r:id="rId29"/>
    <p:sldId id="401" r:id="rId30"/>
    <p:sldId id="400" r:id="rId31"/>
    <p:sldId id="399" r:id="rId32"/>
    <p:sldId id="395" r:id="rId33"/>
    <p:sldId id="284" r:id="rId34"/>
    <p:sldId id="398" r:id="rId35"/>
    <p:sldId id="286" r:id="rId36"/>
    <p:sldId id="287" r:id="rId37"/>
  </p:sldIdLst>
  <p:sldSz cx="12192000" cy="6858000"/>
  <p:notesSz cx="7315200" cy="96012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Proxima Nova" panose="02000506030000020004" pitchFamily="50" charset="0"/>
      <p:regular r:id="rId44"/>
      <p:bold r:id="rId45"/>
      <p:italic r:id="rId46"/>
      <p:boldItalic r:id="rId47"/>
    </p:embeddedFont>
    <p:embeddedFont>
      <p:font typeface="Proxima Nova Medium" panose="020B0604020202020204" charset="0"/>
      <p:regular r:id="rId48"/>
      <p:italic r:id="rId49"/>
    </p:embeddedFont>
    <p:embeddedFont>
      <p:font typeface="Proxima Nova Semibold" panose="02000506030000020004" pitchFamily="50" charset="0"/>
      <p:bold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jah Hughes" initials="EH" lastIdx="1" clrIdx="0">
    <p:extLst>
      <p:ext uri="{19B8F6BF-5375-455C-9EA6-DF929625EA0E}">
        <p15:presenceInfo xmlns:p15="http://schemas.microsoft.com/office/powerpoint/2012/main" userId="871ef94dd9f7454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787B"/>
    <a:srgbClr val="0095C8"/>
    <a:srgbClr val="48FC3A"/>
    <a:srgbClr val="FFFFFF"/>
    <a:srgbClr val="E012D1"/>
    <a:srgbClr val="D71BAF"/>
    <a:srgbClr val="D51C5C"/>
    <a:srgbClr val="7DCE3E"/>
    <a:srgbClr val="6774BC"/>
    <a:srgbClr val="09B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EC383D-71DE-5698-E341-26B7663A03A7}" v="1" dt="2020-10-08T16:32:07.414"/>
    <p1510:client id="{4957804A-2CB9-483C-8C8A-CEE7FE645A5C}" v="725" dt="2020-09-15T20:23:35.661"/>
    <p1510:client id="{7E4EAF9B-4573-104C-6F54-4E194DD296A8}" v="78" dt="2020-09-15T15:11:18.027"/>
    <p1510:client id="{95548B33-3CA6-8A29-D993-D165B4AE96CC}" v="4" dt="2020-09-15T20:49:13.638"/>
    <p1510:client id="{B9A41EE9-12D6-0F65-7F69-C8B939752111}" v="6" dt="2020-09-15T14:48:04.817"/>
    <p1510:client id="{D18FCD3F-9C65-A583-ED97-34F4114C6969}" v="312" dt="2020-09-15T16:48:47.406"/>
    <p1510:client id="{F3997F7D-7D1C-87DE-93F2-BE83C5290395}" v="3" dt="2020-09-15T17:45:39.1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font" Target="fonts/font1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20" Type="http://schemas.openxmlformats.org/officeDocument/2006/relationships/slide" Target="slides/slide14.xml"/><Relationship Id="rId41" Type="http://schemas.openxmlformats.org/officeDocument/2006/relationships/font" Target="fonts/font2.fntdata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10.fntdata"/><Relationship Id="rId57" Type="http://schemas.microsoft.com/office/2015/10/relationships/revisionInfo" Target="revisionInfo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5.fntdata"/><Relationship Id="rId5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175313C6-974D-47E1-B7B9-4E6E677EEE9A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6425C4D3-6494-449E-A2BB-0BBA3EB12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497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B25CF957-BFCF-4C36-8DC2-2AF6CD7FFC64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AAE20D65-2109-4B5F-BEB9-A5D0AA7C5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3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20D65-2109-4B5F-BEB9-A5D0AA7C53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715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All three of these </a:t>
            </a:r>
            <a:r>
              <a:rPr lang="en-US" err="1"/>
              <a:t>subwatersheds</a:t>
            </a:r>
            <a:r>
              <a:rPr lang="en-US" baseline="0"/>
              <a:t> contribute to the Big Jims flooding.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26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456953">
              <a:spcBef>
                <a:spcPts val="800"/>
              </a:spcBef>
              <a:defRPr sz="1800"/>
            </a:pPr>
            <a:r>
              <a:rPr lang="en-US" sz="2400"/>
              <a:t>Dual</a:t>
            </a:r>
            <a:r>
              <a:rPr lang="en-US" sz="2400" baseline="0"/>
              <a:t> Drainage Model afforded us the best look at how and why areas within 4 Mile were flooding.  There are three areas of concern:  South Bowl, North Bowl and the neighborhood directly impacted by the Naylor/Saline overland flooding. 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0470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67" name="Shape 1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456953">
              <a:spcBef>
                <a:spcPts val="800"/>
              </a:spcBef>
              <a:defRPr sz="1800"/>
            </a:pPr>
            <a:r>
              <a:rPr lang="en-US" sz="2400"/>
              <a:t>Best</a:t>
            </a:r>
            <a:r>
              <a:rPr lang="en-US" sz="2400" baseline="0"/>
              <a:t> Available Information and new technology allowed us to use a Dual Drainage Model.  I will explain what the dual drainage model does as far as a benefit to our process.  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16643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67" name="Shape 1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456953">
              <a:spcBef>
                <a:spcPts val="800"/>
              </a:spcBef>
              <a:defRPr sz="1800"/>
            </a:pPr>
            <a:r>
              <a:rPr lang="en-US" sz="2400"/>
              <a:t>Best</a:t>
            </a:r>
            <a:r>
              <a:rPr lang="en-US" sz="2400" baseline="0"/>
              <a:t> Available Information and new technology allowed us to use a Dual Drainage Model.  I will explain what the dual drainage model does as far as a benefit to our process.  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9975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67" name="Shape 1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456953">
              <a:spcBef>
                <a:spcPts val="800"/>
              </a:spcBef>
              <a:defRPr sz="1800"/>
            </a:pPr>
            <a:r>
              <a:rPr lang="en-US" sz="2400"/>
              <a:t>Best</a:t>
            </a:r>
            <a:r>
              <a:rPr lang="en-US" sz="2400" baseline="0"/>
              <a:t> Available Information and new technology allowed us to use a Dual Drainage Model.  I will explain what the dual drainage model does as far as a benefit to our process.  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14248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67" name="Shape 1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456953">
              <a:spcBef>
                <a:spcPts val="800"/>
              </a:spcBef>
              <a:defRPr sz="1800"/>
            </a:pPr>
            <a:r>
              <a:rPr lang="en-US" sz="2400"/>
              <a:t>Best</a:t>
            </a:r>
            <a:r>
              <a:rPr lang="en-US" sz="2400" baseline="0"/>
              <a:t> Available Information and new technology allowed us to use a Dual Drainage Model.  I will explain what the dual drainage model does as far as a benefit to our process.  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1883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20D65-2109-4B5F-BEB9-A5D0AA7C53D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93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8DD93-4657-483D-B8EE-FFE7270ABF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E0DD9-CB8C-4C5C-8237-B0B4FDC8D1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1BB28-4394-4BEE-B05C-9F90ED6E3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EF2C0-0F61-4077-8CBF-C36A2CD7268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EC56F-97CF-473D-8AF0-61E43DFB59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94887" y="6334919"/>
            <a:ext cx="178592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36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A0E49-1718-449B-BF8C-033AEB3A1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CE62AE-60AC-49A8-8382-334BC1DC7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D0E22D-2674-4CF6-A4E7-53A8293BC3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94887" y="6334919"/>
            <a:ext cx="178592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7C2E9-859E-4902-9FDD-2AF9D1672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EF2C0-0F61-4077-8CBF-C36A2CD72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9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C598BD-D3B7-49B1-9848-D428158313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D29E2A-7D77-4B2A-854C-B97847A4FE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529F4-B74C-4F23-8BB8-FF48D5C54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94887" y="6334919"/>
            <a:ext cx="178592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65BB7-F1CA-4F98-8A95-5308380D2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EF2C0-0F61-4077-8CBF-C36A2CD72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735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94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30427" y="199623"/>
            <a:ext cx="10731144" cy="30740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916939" y="4906079"/>
            <a:ext cx="10358120" cy="6965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5461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5" dirty="0"/>
              <a:t>‹#›</a:t>
            </a:fld>
            <a:endParaRPr spc="5"/>
          </a:p>
        </p:txBody>
      </p:sp>
    </p:spTree>
    <p:extLst>
      <p:ext uri="{BB962C8B-B14F-4D97-AF65-F5344CB8AC3E}">
        <p14:creationId xmlns:p14="http://schemas.microsoft.com/office/powerpoint/2010/main" val="3236454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12388-0332-4F25-BC0D-4CF24A0C65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91976-A766-4151-B65F-21F803B6F4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8D97C-7AB5-455E-B914-A33AA7A6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56141-832B-42BF-A125-9BDE83BF4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6E325-7E12-430C-8F91-1167C344F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AA4F4-BA22-48BA-9C8F-C11448372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02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E0F63-31B8-474B-8FE8-325693966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493B9-867C-469C-BE4A-4040D669B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DF7EC-1D0F-4404-80B6-A3F22923B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B1C7B-6F18-4F57-85D2-76BEDA4BE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96A73-E7D6-4C0A-9C92-5FF49BE71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AA4F4-BA22-48BA-9C8F-C11448372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95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9FD9C-4ECF-497F-A36B-7AE31BC8A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1C25F-4F18-4914-9842-79C25621B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1702F-3275-4D0A-B09E-ABCF38F9F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6A565-4FCD-4EC3-BDDF-49911A46B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694861-A906-4652-884A-81F0B1672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AA4F4-BA22-48BA-9C8F-C11448372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39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B9C5A-3D78-4149-A0EA-62E8AC9E9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5B94D-83DC-4508-8E50-F5261C53C7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A4667F-02CF-4CF5-AEA3-FBD6E5E3BD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06CF2-D4B3-4F6A-B809-88CD261B6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FCF17B-8D72-4492-A5D1-F5C9546B6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EC33D4-46D9-48DC-8669-551615FEA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AA4F4-BA22-48BA-9C8F-C11448372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704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8BE6A-3A24-442E-A1B9-6DA014E03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4C837-6D05-4A2E-95E5-14CA3D435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9E4F7E-FF5E-45D0-A2C1-0CE39AA941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9D0CD1-37D9-4A4C-BBB7-33B4FEAD76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B3858C-DA29-4406-AC7C-C5CD6AB3A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1E6150-2CB0-43D2-B0BE-8CB3C0E5A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459277-C090-4D4E-9AEC-C75138CB5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4871B2-597E-45AD-AB4C-6FB9B0254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AA4F4-BA22-48BA-9C8F-C11448372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0000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68A9E-F289-41EE-8618-118B43333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D801AB-3720-4F68-B780-C0BD03100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72D4C1-997B-4FFE-AFD8-3F0F2D092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CDF7AE-DF86-419F-811A-E2445CCE6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AA4F4-BA22-48BA-9C8F-C11448372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3114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42BE39-FBB6-4889-9221-9C053073C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13C3-172A-4607-9D08-C692851A6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AEAED-901F-4055-B563-4B5A9E130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AA4F4-BA22-48BA-9C8F-C11448372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88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A8D85-5FBE-4F1D-8D11-A19EC42BE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A8082-3687-467B-9A1F-EFEF1EBF2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A6DCA-0349-492D-B4BA-ED153C0B1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DA2EF2C0-0F61-4077-8CBF-C36A2CD726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334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B9411-E6BF-4850-8125-8B72FB256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65CEE-29D6-4CA8-BE2A-D4A315BCF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BE559-F446-4077-9871-DC51406733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B125E-3493-4806-920C-2FD8E266E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3FA0F5-5F13-4344-B899-45CCD3BC9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BF71E1-D0B9-4C3C-9950-14AE4641A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AA4F4-BA22-48BA-9C8F-C11448372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38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16D33-3FDF-4FC0-89B1-098209DFB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F400EE-E94D-48BD-8ABA-07C462B454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3B49BE-1BAD-419A-A23A-8AB1E8529D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A86A39-5537-4A48-ABDB-C248A15F3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AB96AB-1265-4A64-AF39-87D5F152B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FB2F32-7234-446F-B8E6-79A23DE99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AA4F4-BA22-48BA-9C8F-C11448372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268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4265F-CF39-4945-96B6-DF6A96E25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4B62E0-DD72-4C17-9571-DC51BCF9FF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55F93-E593-4CFA-9541-75DCE8B54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06F4F-D158-4287-8A13-32751A7EF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01DE9-4D17-48D8-A476-9E65D5586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AA4F4-BA22-48BA-9C8F-C11448372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061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CC41FC-FDFD-4E45-AF3A-38044D71D2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BEDB12-1F89-4235-9779-094F5D57A9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9227C-075A-4383-9068-06D20C99A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E6065-1A5D-4572-986A-5FEA8572D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56056-7C40-4C00-B1D6-6A633DA76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AA4F4-BA22-48BA-9C8F-C11448372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97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- Center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882650" y="163513"/>
            <a:ext cx="10502900" cy="217328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>
              <a:defRPr>
                <a:solidFill>
                  <a:srgbClr val="1082BC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600" b="1">
                <a:solidFill>
                  <a:srgbClr val="1082BC"/>
                </a:solidFill>
              </a:rPr>
              <a:t>Click to edit Master title style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xfrm>
            <a:off x="4440984" y="1854200"/>
            <a:ext cx="7154863" cy="45212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t">
            <a:noAutofit/>
          </a:bodyPr>
          <a:lstStyle>
            <a:lvl1pPr>
              <a:defRPr sz="3000">
                <a:solidFill>
                  <a:srgbClr val="75787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317500">
              <a:buSzTx/>
              <a:buNone/>
              <a:defRPr sz="3000">
                <a:solidFill>
                  <a:srgbClr val="7578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01346" indent="-366346">
              <a:defRPr sz="3000">
                <a:solidFill>
                  <a:srgbClr val="7578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18846" indent="-366346">
              <a:defRPr sz="3000">
                <a:solidFill>
                  <a:srgbClr val="7578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636346" indent="-366346">
              <a:defRPr sz="3000">
                <a:solidFill>
                  <a:srgbClr val="75787B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75787B"/>
                </a:solidFill>
              </a:rPr>
              <a:t>Click to edit Master text styles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75787B"/>
                </a:solidFill>
              </a:rPr>
              <a:t>Second level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75787B"/>
                </a:solidFill>
              </a:rPr>
              <a:t>Third level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75787B"/>
                </a:solidFill>
              </a:rPr>
              <a:t>Fourth level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75787B"/>
                </a:solidFill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70640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94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30427" y="199623"/>
            <a:ext cx="10731144" cy="30740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916939" y="4906079"/>
            <a:ext cx="10358120" cy="6965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5461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5" dirty="0"/>
              <a:t>‹#›</a:t>
            </a:fld>
            <a:endParaRPr spc="5"/>
          </a:p>
        </p:txBody>
      </p:sp>
    </p:spTree>
    <p:extLst>
      <p:ext uri="{BB962C8B-B14F-4D97-AF65-F5344CB8AC3E}">
        <p14:creationId xmlns:p14="http://schemas.microsoft.com/office/powerpoint/2010/main" val="12925117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75787A"/>
                </a:solidFill>
                <a:latin typeface="Proxima Nova"/>
                <a:cs typeface="Proxima Nov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75787A"/>
                </a:solidFill>
                <a:latin typeface="Proxima Nova"/>
                <a:cs typeface="Proxima Nov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5461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5" dirty="0"/>
              <a:t>‹#›</a:t>
            </a:fld>
            <a:endParaRPr spc="5"/>
          </a:p>
        </p:txBody>
      </p:sp>
    </p:spTree>
    <p:extLst>
      <p:ext uri="{BB962C8B-B14F-4D97-AF65-F5344CB8AC3E}">
        <p14:creationId xmlns:p14="http://schemas.microsoft.com/office/powerpoint/2010/main" val="21604616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75787A"/>
                </a:solidFill>
                <a:latin typeface="Proxima Nova"/>
                <a:cs typeface="Proxima Nov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5461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5" dirty="0"/>
              <a:t>‹#›</a:t>
            </a:fld>
            <a:endParaRPr spc="5"/>
          </a:p>
        </p:txBody>
      </p:sp>
    </p:spTree>
    <p:extLst>
      <p:ext uri="{BB962C8B-B14F-4D97-AF65-F5344CB8AC3E}">
        <p14:creationId xmlns:p14="http://schemas.microsoft.com/office/powerpoint/2010/main" val="15521592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75787A"/>
                </a:solidFill>
                <a:latin typeface="Proxima Nova"/>
                <a:cs typeface="Proxima Nov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5461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5" dirty="0"/>
              <a:t>‹#›</a:t>
            </a:fld>
            <a:endParaRPr spc="5"/>
          </a:p>
        </p:txBody>
      </p:sp>
    </p:spTree>
    <p:extLst>
      <p:ext uri="{BB962C8B-B14F-4D97-AF65-F5344CB8AC3E}">
        <p14:creationId xmlns:p14="http://schemas.microsoft.com/office/powerpoint/2010/main" val="14886341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5461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5" dirty="0"/>
              <a:t>‹#›</a:t>
            </a:fld>
            <a:endParaRPr spc="5"/>
          </a:p>
        </p:txBody>
      </p:sp>
    </p:spTree>
    <p:extLst>
      <p:ext uri="{BB962C8B-B14F-4D97-AF65-F5344CB8AC3E}">
        <p14:creationId xmlns:p14="http://schemas.microsoft.com/office/powerpoint/2010/main" val="1321930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2B9DC-4130-427B-BBDE-A0F60A620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FC2C5D-FB6B-41BB-BCF6-9D1CB87F27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EA9E7-AA2C-4A6C-B048-22BDA2F4CD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94887" y="6334919"/>
            <a:ext cx="178592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F5CA4-2E39-4002-BCA1-1666A05E9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EF2C0-0F61-4077-8CBF-C36A2CD72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706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7C8BE-D5F7-40A7-9473-DDA9A807D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55637-CC64-4035-A63B-FA29F3C3AD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BDB661-E5D6-47C4-B05D-C90A3EA7B7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D843C-EADB-4AD0-9C9D-2D11C6D6BF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94887" y="6334919"/>
            <a:ext cx="178592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2B24-421E-4409-988B-B348B003E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FE663C-7A88-418D-9225-5B7B34D92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EF2C0-0F61-4077-8CBF-C36A2CD72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874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F15F3-230F-4844-94E3-0831439C3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279A2-F606-414F-8E75-B6A56B780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72C5B2-E219-4130-8F30-4C607B122F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66C391-55FD-4BEE-9C64-ADB1A3DBF7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3DB3FC-E5ED-4138-B548-C053FC5FFF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26575B-FE16-4384-8F4A-8280041C7A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94887" y="6334919"/>
            <a:ext cx="178592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EB237C-A886-4C81-8AC7-E82740B16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EF2C0-0F61-4077-8CBF-C36A2CD72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39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EDFAD-CF03-4D3B-8380-1D6E87351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7056F-2CC5-48D7-B480-AF4F477873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94887" y="6334919"/>
            <a:ext cx="178592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FB8309-5D85-41BB-B86E-B9550502F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EF2C0-0F61-4077-8CBF-C36A2CD72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035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BF26EE-A212-4386-9AB3-AFA91567AD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94887" y="6334919"/>
            <a:ext cx="178592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0C768-93CF-4CDE-A4EF-45381A308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EF2C0-0F61-4077-8CBF-C36A2CD72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34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72FFC-7A37-4F88-9D28-604B252F7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01CAE-C5C4-4DEC-A590-83C96B86B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4F8DAA-BAAC-47E2-BB37-A11AF0717C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9822B4-F520-4477-A9C2-4D00E9EF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94887" y="6334919"/>
            <a:ext cx="178592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D14DCD-1CAD-4F8E-9F87-97F9689B4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EF2C0-0F61-4077-8CBF-C36A2CD72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040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3B21-15D3-46DA-8FC7-046BD1E57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68A4DA-0EEF-4837-8C16-0D5E1D3838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E5E1C5-C66C-447F-AD5F-A4A1CF778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462D9E-049F-4D23-86C8-28654DAB6E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94887" y="6334919"/>
            <a:ext cx="1785927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7DAC44-74DA-467C-A6D7-12B1FC8C2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EF2C0-0F61-4077-8CBF-C36A2CD72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581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5F45FB-E6D5-40E0-85F2-C13F3CD3627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0401" y="6146772"/>
            <a:ext cx="1693399" cy="7112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AC9892-20B4-4B48-B6C8-0199023F6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3CC649-5F3F-4280-9375-92FE2332B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3F6BC-0936-4752-B540-26D8D7BC39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56350"/>
            <a:ext cx="365760" cy="365125"/>
          </a:xfrm>
          <a:prstGeom prst="rect">
            <a:avLst/>
          </a:prstGeom>
          <a:solidFill>
            <a:srgbClr val="0095C8"/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DA2EF2C0-0F61-4077-8CBF-C36A2CD726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EC69A5-72ED-4B98-ABB8-C11D7422274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544" y="6251813"/>
            <a:ext cx="580656" cy="50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3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7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75787B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75787B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75787B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75787B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75787B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75787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45089F-4868-48E0-9417-B8E5A492E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172082-076C-4AFD-8E76-E9FA9F119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209F6-FB07-4174-A66F-47CE3A17E2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235D8-B811-4CB0-838F-08EC02C55B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387CF-BB61-44D3-8E4F-E1D7242A7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AA4F4-BA22-48BA-9C8F-C11448372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68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75787B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75787B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75787B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75787B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75787B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75787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841240" y="6338340"/>
            <a:ext cx="1331955" cy="372799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57556" y="6251447"/>
            <a:ext cx="580643" cy="501395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0595" y="333008"/>
            <a:ext cx="6294120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75787A"/>
                </a:solidFill>
                <a:latin typeface="Proxima Nova"/>
                <a:cs typeface="Proxima Nov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9553" y="1092747"/>
            <a:ext cx="11352893" cy="3990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75787A"/>
                </a:solidFill>
                <a:latin typeface="Proxima Nova"/>
                <a:cs typeface="Proxima Nov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408664" y="6439039"/>
            <a:ext cx="273050" cy="2089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5461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pc="5" dirty="0"/>
              <a:t>‹#›</a:t>
            </a:fld>
            <a:endParaRPr spc="5"/>
          </a:p>
        </p:txBody>
      </p:sp>
    </p:spTree>
    <p:extLst>
      <p:ext uri="{BB962C8B-B14F-4D97-AF65-F5344CB8AC3E}">
        <p14:creationId xmlns:p14="http://schemas.microsoft.com/office/powerpoint/2010/main" val="715033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r20.rs6.net/tn.jsp?f=001UPsO_mOOGGzGPczhT3cI8pmpYjoEWIW3Yi4SyUNkGPmTNasSbDrbA7ZJGbRkzMvnde1i1RtCwwQKwM49SbttvvMOCgfhYskTj3O9lNOtv7sJN95tL828k75f8lGYnUW2nWtxzP1ciRR8xrUC6Q6Cl9M7VUM4nHmLTx99sVNihVi1OqXUh6EVJXLl5HsC84TJQrqr2CWFuLg4OeyKDLig6JqsUCvNBmj892EnvxOYhsTzTUP7JsCwEA%3D%3D&amp;c=j6PxBUiwMqtp8sHKH3__yVV7vECBvrfTo3quiOz2HHXRdr-NKjJFRg%3D%3D&amp;ch=6hEd1sCEzzVoEnOG5csvJf3u7HoPmrk5aX7cB2Gf_oiwxjYx9CTK-w%3D%3D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r20.rs6.net/tn.jsp?f=001UPsO_mOOGGzGPczhT3cI8pmpYjoEWIW3Yi4SyUNkGPmTNasSbDrbA7ZJGbRkzMvnde1i1RtCwwQKwM49SbttvvMOCgfhYskTj3O9lNOtv7sJN95tL828k75f8lGYnUW2nWtxzP1ciRR8xrUC6Q6Cl9M7VUM4nHmLTx99sVNihVi1OqXUh6EVJXLl5HsC84TJQrqr2CWFuLg4OeyKDLig6JqsUCvNBmj892EnvxOYhsTzTUP7JsCwEA%3D%3D&amp;c=j6PxBUiwMqtp8sHKH3__yVV7vECBvrfTo3quiOz2HHXRdr-NKjJFRg%3D%3D&amp;ch=6hEd1sCEzzVoEnOG5csvJf3u7HoPmrk5aX7cB2Gf_oiwxjYx9CTK-w%3D%3D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5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CE7D2EC-9237-4E07-A445-C079B4BE7888}"/>
              </a:ext>
            </a:extLst>
          </p:cNvPr>
          <p:cNvSpPr txBox="1">
            <a:spLocks/>
          </p:cNvSpPr>
          <p:nvPr/>
        </p:nvSpPr>
        <p:spPr>
          <a:xfrm>
            <a:off x="838200" y="435032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Proxima Nova Semibold" panose="02000506030000020004" charset="0"/>
              </a:rPr>
              <a:t>Four Mile Run</a:t>
            </a:r>
            <a:br>
              <a:rPr lang="en-US">
                <a:solidFill>
                  <a:schemeClr val="bg1"/>
                </a:solidFill>
                <a:latin typeface="Proxima Nova Semibold" panose="02000506030000020004" charset="0"/>
              </a:rPr>
            </a:br>
            <a:r>
              <a:rPr lang="en-US" dirty="0">
                <a:solidFill>
                  <a:schemeClr val="bg1"/>
                </a:solidFill>
                <a:latin typeface="Proxima Nova Semibold" panose="02000506030000020004" charset="0"/>
              </a:rPr>
              <a:t>Stormwater Improvement Project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15 September 2020 Project Update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6D6984-690B-4566-8A8B-AE5817FD63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4372" y="1696362"/>
            <a:ext cx="8863256" cy="162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122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C9BCF-DEA0-42E9-8285-8B6AB4CAB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920" y="349843"/>
            <a:ext cx="10881360" cy="919399"/>
          </a:xfrm>
        </p:spPr>
        <p:txBody>
          <a:bodyPr>
            <a:normAutofit/>
          </a:bodyPr>
          <a:lstStyle/>
          <a:p>
            <a:r>
              <a:rPr lang="en-US"/>
              <a:t>Panther Hollow Lake – Embankment Trail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5768" y="1325342"/>
            <a:ext cx="9723663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136" y="4366476"/>
            <a:ext cx="6345741" cy="15869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3455" y="4216082"/>
            <a:ext cx="4314825" cy="1737360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43048E8-6F73-4CE9-983E-83D68F312681}"/>
              </a:ext>
            </a:extLst>
          </p:cNvPr>
          <p:cNvSpPr txBox="1">
            <a:spLocks/>
          </p:cNvSpPr>
          <p:nvPr/>
        </p:nvSpPr>
        <p:spPr>
          <a:xfrm>
            <a:off x="11353800" y="6356350"/>
            <a:ext cx="365760" cy="365125"/>
          </a:xfrm>
          <a:prstGeom prst="rect">
            <a:avLst/>
          </a:prstGeom>
          <a:solidFill>
            <a:srgbClr val="0095C8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EF2C0-0F61-4077-8CBF-C36A2CD726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Medium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Medium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D7E149-7D9A-4391-A3D1-4FC7664665DD}"/>
              </a:ext>
            </a:extLst>
          </p:cNvPr>
          <p:cNvSpPr txBox="1"/>
          <p:nvPr/>
        </p:nvSpPr>
        <p:spPr>
          <a:xfrm>
            <a:off x="4954438" y="1101306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13 ft. Wide Trail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AD0E95-54B8-4095-B0B6-04449783BCD9}"/>
              </a:ext>
            </a:extLst>
          </p:cNvPr>
          <p:cNvSpPr txBox="1"/>
          <p:nvPr/>
        </p:nvSpPr>
        <p:spPr>
          <a:xfrm>
            <a:off x="2710671" y="4435954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/>
              <a:t>Jetty</a:t>
            </a:r>
          </a:p>
        </p:txBody>
      </p:sp>
    </p:spTree>
    <p:extLst>
      <p:ext uri="{BB962C8B-B14F-4D97-AF65-F5344CB8AC3E}">
        <p14:creationId xmlns:p14="http://schemas.microsoft.com/office/powerpoint/2010/main" val="856239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C9BCF-DEA0-42E9-8285-8B6AB4CAB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920" y="349843"/>
            <a:ext cx="10881360" cy="919399"/>
          </a:xfrm>
        </p:spPr>
        <p:txBody>
          <a:bodyPr>
            <a:normAutofit/>
          </a:bodyPr>
          <a:lstStyle/>
          <a:p>
            <a:r>
              <a:rPr lang="en-US"/>
              <a:t>Panther Hollow Lake – Storm Control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940" y="1269242"/>
            <a:ext cx="9697476" cy="4937760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DE342EB-CC42-44D7-ABBE-F870E2DDB025}"/>
              </a:ext>
            </a:extLst>
          </p:cNvPr>
          <p:cNvSpPr txBox="1">
            <a:spLocks/>
          </p:cNvSpPr>
          <p:nvPr/>
        </p:nvSpPr>
        <p:spPr>
          <a:xfrm>
            <a:off x="11353800" y="6356350"/>
            <a:ext cx="365760" cy="365125"/>
          </a:xfrm>
          <a:prstGeom prst="rect">
            <a:avLst/>
          </a:prstGeom>
          <a:solidFill>
            <a:srgbClr val="0095C8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EF2C0-0F61-4077-8CBF-C36A2CD726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Medium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Medium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9B68C0-0516-4F64-8503-904DF6A64AFF}"/>
              </a:ext>
            </a:extLst>
          </p:cNvPr>
          <p:cNvSpPr txBox="1"/>
          <p:nvPr/>
        </p:nvSpPr>
        <p:spPr>
          <a:xfrm>
            <a:off x="6162136" y="5040702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Principal Spillway Pipe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9288C8C-6890-422C-BFB5-09BDBE47D302}"/>
              </a:ext>
            </a:extLst>
          </p:cNvPr>
          <p:cNvCxnSpPr/>
          <p:nvPr/>
        </p:nvCxnSpPr>
        <p:spPr>
          <a:xfrm flipH="1" flipV="1">
            <a:off x="5560265" y="4259113"/>
            <a:ext cx="595220" cy="9690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685A0EE-D865-400F-BBA5-9105A417B522}"/>
              </a:ext>
            </a:extLst>
          </p:cNvPr>
          <p:cNvSpPr txBox="1"/>
          <p:nvPr/>
        </p:nvSpPr>
        <p:spPr>
          <a:xfrm>
            <a:off x="1257659" y="1976527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Emergency Spillway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622A2AC-C1EF-44C3-8581-7DAC15047631}"/>
              </a:ext>
            </a:extLst>
          </p:cNvPr>
          <p:cNvCxnSpPr/>
          <p:nvPr/>
        </p:nvCxnSpPr>
        <p:spPr>
          <a:xfrm>
            <a:off x="3220709" y="2192727"/>
            <a:ext cx="900022" cy="10725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393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C9BCF-DEA0-42E9-8285-8B6AB4CAB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25" y="349843"/>
            <a:ext cx="11100435" cy="919399"/>
          </a:xfrm>
        </p:spPr>
        <p:txBody>
          <a:bodyPr>
            <a:noAutofit/>
          </a:bodyPr>
          <a:lstStyle/>
          <a:p>
            <a:r>
              <a:rPr lang="en-US"/>
              <a:t>Junction Hollow-Across RR Tracks from PHL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308" y="2347716"/>
            <a:ext cx="10904561" cy="39169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3979" y="1269242"/>
            <a:ext cx="3426890" cy="25603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69342" y="1430677"/>
            <a:ext cx="19621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300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roxima Nova"/>
                <a:ea typeface="+mn-ea"/>
                <a:cs typeface="+mn-cs"/>
              </a:rPr>
              <a:t>TOE WOOD WITH LIVE BRUSH LAYERING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roxima Nova"/>
              <a:ea typeface="+mn-ea"/>
              <a:cs typeface="+mn-cs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477001" y="1909282"/>
            <a:ext cx="771524" cy="2862743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0276" y="1269242"/>
            <a:ext cx="3425063" cy="207519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41855" y="1430677"/>
            <a:ext cx="10894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3000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Proxima Nova"/>
                <a:ea typeface="+mn-ea"/>
                <a:cs typeface="+mn-cs"/>
              </a:rPr>
              <a:t>LOG RIFFLE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Proxima Nova"/>
              <a:ea typeface="+mn-ea"/>
              <a:cs typeface="+mn-cs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487128" y="1772444"/>
            <a:ext cx="130385" cy="2057118"/>
          </a:xfrm>
          <a:prstGeom prst="straightConnector1">
            <a:avLst/>
          </a:prstGeom>
          <a:ln w="412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5F6FB1A-B109-43A4-ABFD-686E0B9545C8}"/>
              </a:ext>
            </a:extLst>
          </p:cNvPr>
          <p:cNvSpPr txBox="1">
            <a:spLocks/>
          </p:cNvSpPr>
          <p:nvPr/>
        </p:nvSpPr>
        <p:spPr>
          <a:xfrm>
            <a:off x="11353800" y="6356350"/>
            <a:ext cx="365760" cy="365125"/>
          </a:xfrm>
          <a:prstGeom prst="rect">
            <a:avLst/>
          </a:prstGeom>
          <a:solidFill>
            <a:srgbClr val="0095C8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EF2C0-0F61-4077-8CBF-C36A2CD726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Medium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208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C9BCF-DEA0-42E9-8285-8B6AB4CAB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920" y="349843"/>
            <a:ext cx="10881360" cy="919399"/>
          </a:xfrm>
        </p:spPr>
        <p:txBody>
          <a:bodyPr>
            <a:normAutofit/>
          </a:bodyPr>
          <a:lstStyle/>
          <a:p>
            <a:r>
              <a:rPr lang="en-US"/>
              <a:t>Junction Hollow-South of Allies Bridge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314555-DBFC-4512-8EED-FC37782C7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Medium"/>
                <a:ea typeface="+mn-ea"/>
                <a:cs typeface="+mn-cs"/>
              </a:rPr>
              <a:t>14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4575" y="1827728"/>
            <a:ext cx="10183194" cy="4297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749" y="2925008"/>
            <a:ext cx="1757596" cy="3200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17969" y="5756075"/>
            <a:ext cx="1956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3000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Proxima Nova"/>
                <a:ea typeface="+mn-ea"/>
                <a:cs typeface="+mn-cs"/>
              </a:rPr>
              <a:t>BOULDER STEP POOL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Proxima Nova"/>
              <a:ea typeface="+mn-ea"/>
              <a:cs typeface="+mn-cs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296093" y="4221126"/>
            <a:ext cx="606056" cy="1534952"/>
          </a:xfrm>
          <a:prstGeom prst="straightConnector1">
            <a:avLst/>
          </a:prstGeom>
          <a:ln w="412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8156" y="1269241"/>
            <a:ext cx="2517118" cy="155448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160596" y="1411108"/>
            <a:ext cx="11075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30000" noProof="0">
                <a:ln>
                  <a:noFill/>
                </a:ln>
                <a:solidFill>
                  <a:srgbClr val="D71BAF"/>
                </a:solidFill>
                <a:effectLst/>
                <a:uLnTx/>
                <a:uFillTx/>
                <a:latin typeface="Proxima Nova"/>
                <a:ea typeface="+mn-ea"/>
                <a:cs typeface="+mn-cs"/>
              </a:rPr>
              <a:t>ROOT WAD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71BAF"/>
              </a:solidFill>
              <a:effectLst/>
              <a:uLnTx/>
              <a:uFillTx/>
              <a:latin typeface="Proxima Nova"/>
              <a:ea typeface="+mn-ea"/>
              <a:cs typeface="+mn-cs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619975" y="1733151"/>
            <a:ext cx="473020" cy="1860654"/>
          </a:xfrm>
          <a:prstGeom prst="straightConnector1">
            <a:avLst/>
          </a:prstGeom>
          <a:ln w="41275">
            <a:solidFill>
              <a:srgbClr val="E012D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A4C6328-6A64-4C3E-9962-EFBAD8386F95}"/>
              </a:ext>
            </a:extLst>
          </p:cNvPr>
          <p:cNvSpPr txBox="1">
            <a:spLocks/>
          </p:cNvSpPr>
          <p:nvPr/>
        </p:nvSpPr>
        <p:spPr>
          <a:xfrm>
            <a:off x="11353800" y="6356350"/>
            <a:ext cx="365760" cy="365125"/>
          </a:xfrm>
          <a:prstGeom prst="rect">
            <a:avLst/>
          </a:prstGeom>
          <a:solidFill>
            <a:srgbClr val="0095C8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EF2C0-0F61-4077-8CBF-C36A2CD726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Medium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620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C9BCF-DEA0-42E9-8285-8B6AB4CAB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920" y="349843"/>
            <a:ext cx="10881360" cy="919399"/>
          </a:xfrm>
        </p:spPr>
        <p:txBody>
          <a:bodyPr>
            <a:normAutofit/>
          </a:bodyPr>
          <a:lstStyle/>
          <a:p>
            <a:r>
              <a:rPr lang="en-US"/>
              <a:t>Junction Hollow-at the Soccer Field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208" y="1258716"/>
            <a:ext cx="10956694" cy="4023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5325" y="1258261"/>
            <a:ext cx="3570689" cy="24507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49284" y="1258261"/>
            <a:ext cx="21943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30000" noProof="0">
                <a:ln>
                  <a:noFill/>
                </a:ln>
                <a:solidFill>
                  <a:srgbClr val="0095C8"/>
                </a:solidFill>
                <a:effectLst/>
                <a:uLnTx/>
                <a:uFillTx/>
                <a:latin typeface="Proxima Nova"/>
                <a:ea typeface="+mn-ea"/>
                <a:cs typeface="+mn-cs"/>
              </a:rPr>
              <a:t>LOG VANE, ROCK J-HOOK AND ROOT WAD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oxima Nova"/>
              <a:ea typeface="+mn-ea"/>
              <a:cs typeface="+mn-cs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412512" y="1733107"/>
            <a:ext cx="680483" cy="2626242"/>
          </a:xfrm>
          <a:prstGeom prst="straightConnector1">
            <a:avLst/>
          </a:prstGeom>
          <a:ln w="412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13AC388-21AE-4CD3-95B1-0EA2258045A7}"/>
              </a:ext>
            </a:extLst>
          </p:cNvPr>
          <p:cNvSpPr txBox="1">
            <a:spLocks/>
          </p:cNvSpPr>
          <p:nvPr/>
        </p:nvSpPr>
        <p:spPr>
          <a:xfrm>
            <a:off x="11353800" y="6356350"/>
            <a:ext cx="365760" cy="365125"/>
          </a:xfrm>
          <a:prstGeom prst="rect">
            <a:avLst/>
          </a:prstGeom>
          <a:solidFill>
            <a:srgbClr val="0095C8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EF2C0-0F61-4077-8CBF-C36A2CD726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Medium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946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5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CE7D2EC-9237-4E07-A445-C079B4BE7888}"/>
              </a:ext>
            </a:extLst>
          </p:cNvPr>
          <p:cNvSpPr txBox="1">
            <a:spLocks/>
          </p:cNvSpPr>
          <p:nvPr/>
        </p:nvSpPr>
        <p:spPr>
          <a:xfrm>
            <a:off x="838200" y="4350328"/>
            <a:ext cx="7290916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Proxima Nova Semibold"/>
              </a:rPr>
              <a:t>Enhanced Modeling and Flood Mitigation Benefits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6C8568-5550-42C2-B57D-FEC932E974F5}"/>
              </a:ext>
            </a:extLst>
          </p:cNvPr>
          <p:cNvSpPr/>
          <p:nvPr/>
        </p:nvSpPr>
        <p:spPr>
          <a:xfrm>
            <a:off x="838200" y="226039"/>
            <a:ext cx="135449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0">
                <a:solidFill>
                  <a:schemeClr val="bg1"/>
                </a:solidFill>
                <a:latin typeface="Proxima Nova Semibold" panose="02000506030000020004" pitchFamily="50" charset="0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A3DAAA-6827-4AD9-AF7E-8F5EC2190F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1923" y="4283782"/>
            <a:ext cx="1051877" cy="139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30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email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/>
        </p:nvSpPr>
        <p:spPr>
          <a:xfrm>
            <a:off x="782993" y="197079"/>
            <a:ext cx="10210800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 defTabSz="825144">
              <a:defRPr sz="9600">
                <a:solidFill>
                  <a:srgbClr val="0095C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400">
                <a:solidFill>
                  <a:srgbClr val="75787B"/>
                </a:solidFill>
                <a:latin typeface="+mj-lt"/>
                <a:cs typeface="Arial" pitchFamily="34" charset="0"/>
              </a:rPr>
              <a:t>Four Mile Run Sub-Watersheds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402" y="979451"/>
            <a:ext cx="9601200" cy="5698788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33060DC-4039-4420-84A0-E4E84413ADE2}"/>
              </a:ext>
            </a:extLst>
          </p:cNvPr>
          <p:cNvSpPr txBox="1">
            <a:spLocks/>
          </p:cNvSpPr>
          <p:nvPr/>
        </p:nvSpPr>
        <p:spPr>
          <a:xfrm>
            <a:off x="11353800" y="6356350"/>
            <a:ext cx="365760" cy="365125"/>
          </a:xfrm>
          <a:prstGeom prst="rect">
            <a:avLst/>
          </a:prstGeom>
          <a:solidFill>
            <a:srgbClr val="0095C8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EF2C0-0F61-4077-8CBF-C36A2CD726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Medium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Medium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/>
        </p:nvSpPr>
        <p:spPr>
          <a:xfrm>
            <a:off x="571500" y="-20160"/>
            <a:ext cx="4387869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defTabSz="412572">
              <a:defRPr sz="1800"/>
            </a:pPr>
            <a:r>
              <a:rPr lang="en-US" sz="4400">
                <a:solidFill>
                  <a:srgbClr val="75787B"/>
                </a:solidFill>
                <a:latin typeface="+mj-lt"/>
                <a:ea typeface="Proxima Nova"/>
                <a:cs typeface="Arial" pitchFamily="34" charset="0"/>
                <a:sym typeface="Proxima Nova"/>
              </a:rPr>
              <a:t>Points of Interest</a:t>
            </a:r>
            <a:endParaRPr sz="4400">
              <a:solidFill>
                <a:srgbClr val="75787B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347428" y="3896739"/>
            <a:ext cx="5014014" cy="2095500"/>
            <a:chOff x="15194174" y="269051"/>
            <a:chExt cx="10028027" cy="4191000"/>
          </a:xfrm>
        </p:grpSpPr>
        <p:pic>
          <p:nvPicPr>
            <p:cNvPr id="6" name="Picture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94174" y="269051"/>
              <a:ext cx="7696201" cy="4191000"/>
            </a:xfrm>
            <a:prstGeom prst="rect">
              <a:avLst/>
            </a:prstGeom>
          </p:spPr>
        </p:pic>
        <p:sp>
          <p:nvSpPr>
            <p:cNvPr id="7" name="Shape 319"/>
            <p:cNvSpPr/>
            <p:nvPr/>
          </p:nvSpPr>
          <p:spPr>
            <a:xfrm>
              <a:off x="15316200" y="3727233"/>
              <a:ext cx="9906001" cy="6771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22860" rIns="22860">
              <a:spAutoFit/>
            </a:bodyPr>
            <a:lstStyle/>
            <a:p>
              <a:pPr defTabSz="1218311"/>
              <a:r>
                <a:rPr lang="en-US" sz="1600" b="1" i="1">
                  <a:solidFill>
                    <a:schemeClr val="bg1"/>
                  </a:solidFill>
                  <a:latin typeface="Arial"/>
                  <a:ea typeface="Arial"/>
                  <a:cs typeface="Arial"/>
                </a:rPr>
                <a:t>South Bowl flooding - (near Big Jim’s</a:t>
              </a:r>
              <a:r>
                <a:rPr lang="en-US" sz="1000" b="1" i="1">
                  <a:solidFill>
                    <a:schemeClr val="bg1"/>
                  </a:solidFill>
                  <a:latin typeface="Arial"/>
                  <a:ea typeface="Arial"/>
                  <a:cs typeface="Arial"/>
                </a:rPr>
                <a:t>)</a:t>
              </a:r>
              <a:endParaRPr sz="1000" b="1" i="1">
                <a:solidFill>
                  <a:schemeClr val="bg1"/>
                </a:solidFill>
                <a:latin typeface="Arial"/>
                <a:ea typeface="Arial"/>
                <a:cs typeface="Arial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342762" y="1512265"/>
            <a:ext cx="5014014" cy="2123738"/>
            <a:chOff x="15194173" y="4570136"/>
            <a:chExt cx="10028027" cy="4247475"/>
          </a:xfrm>
        </p:grpSpPr>
        <p:pic>
          <p:nvPicPr>
            <p:cNvPr id="8" name="Picture 7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94173" y="4570136"/>
              <a:ext cx="7696201" cy="4228957"/>
            </a:xfrm>
            <a:prstGeom prst="rect">
              <a:avLst/>
            </a:prstGeom>
          </p:spPr>
        </p:pic>
        <p:sp>
          <p:nvSpPr>
            <p:cNvPr id="9" name="Shape 319"/>
            <p:cNvSpPr/>
            <p:nvPr/>
          </p:nvSpPr>
          <p:spPr>
            <a:xfrm>
              <a:off x="15316199" y="8140503"/>
              <a:ext cx="9906001" cy="6771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22860" rIns="22860">
              <a:spAutoFit/>
            </a:bodyPr>
            <a:lstStyle>
              <a:lvl1pPr algn="l" defTabSz="2436622">
                <a:defRPr sz="2000" i="1">
                  <a:solidFill>
                    <a:srgbClr val="75787B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sz="1600" b="1">
                  <a:solidFill>
                    <a:schemeClr val="bg1"/>
                  </a:solidFill>
                </a:rPr>
                <a:t>North Bowl flooding-Boundary Street 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0" y="758757"/>
            <a:ext cx="6222981" cy="6038870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1221C27-268D-4117-A734-C3DB7489C653}"/>
              </a:ext>
            </a:extLst>
          </p:cNvPr>
          <p:cNvSpPr txBox="1">
            <a:spLocks/>
          </p:cNvSpPr>
          <p:nvPr/>
        </p:nvSpPr>
        <p:spPr>
          <a:xfrm>
            <a:off x="11353800" y="6356350"/>
            <a:ext cx="365760" cy="365125"/>
          </a:xfrm>
          <a:prstGeom prst="rect">
            <a:avLst/>
          </a:prstGeom>
          <a:solidFill>
            <a:srgbClr val="0095C8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EF2C0-0F61-4077-8CBF-C36A2CD726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Medium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170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8.jpe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104" y="3382328"/>
            <a:ext cx="6167592" cy="3179242"/>
          </a:xfrm>
          <a:prstGeom prst="rect">
            <a:avLst/>
          </a:prstGeom>
        </p:spPr>
      </p:pic>
      <p:sp>
        <p:nvSpPr>
          <p:cNvPr id="160" name="Shape 160"/>
          <p:cNvSpPr/>
          <p:nvPr/>
        </p:nvSpPr>
        <p:spPr>
          <a:xfrm>
            <a:off x="158052" y="-42124"/>
            <a:ext cx="11875896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defTabSz="412572">
              <a:defRPr sz="1800"/>
            </a:pPr>
            <a:r>
              <a:rPr lang="en-US" sz="4400">
                <a:solidFill>
                  <a:srgbClr val="75787B"/>
                </a:solidFill>
                <a:latin typeface="+mj-lt"/>
                <a:ea typeface="Proxima Nova"/>
                <a:cs typeface="Arial" pitchFamily="34" charset="0"/>
                <a:sym typeface="Proxima Nova"/>
              </a:rPr>
              <a:t>Dual Drainage Model Development Process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" y="718226"/>
            <a:ext cx="3200400" cy="260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0371" y="876300"/>
            <a:ext cx="5675141" cy="3993899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08B4E84-B4DF-44D7-8414-904E9E5B4C14}"/>
              </a:ext>
            </a:extLst>
          </p:cNvPr>
          <p:cNvSpPr txBox="1">
            <a:spLocks/>
          </p:cNvSpPr>
          <p:nvPr/>
        </p:nvSpPr>
        <p:spPr>
          <a:xfrm>
            <a:off x="11353800" y="6356350"/>
            <a:ext cx="365760" cy="365125"/>
          </a:xfrm>
          <a:prstGeom prst="rect">
            <a:avLst/>
          </a:prstGeom>
          <a:solidFill>
            <a:srgbClr val="0095C8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EF2C0-0F61-4077-8CBF-C36A2CD726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Medium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Medium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/>
        </p:nvSpPr>
        <p:spPr>
          <a:xfrm>
            <a:off x="600075" y="110238"/>
            <a:ext cx="6753225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defTabSz="412572">
              <a:defRPr sz="1800"/>
            </a:pPr>
            <a:r>
              <a:rPr lang="en-US" sz="4400">
                <a:solidFill>
                  <a:srgbClr val="75787B"/>
                </a:solidFill>
                <a:latin typeface="+mj-lt"/>
                <a:ea typeface="Proxima Nova"/>
                <a:cs typeface="Arial" pitchFamily="34" charset="0"/>
                <a:sym typeface="Proxima Nova"/>
              </a:rPr>
              <a:t>Dual Drainage Animation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0700" y="809770"/>
            <a:ext cx="8420100" cy="5925645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A5FDB74-B713-4116-8BDC-051DC303DCD5}"/>
              </a:ext>
            </a:extLst>
          </p:cNvPr>
          <p:cNvSpPr txBox="1">
            <a:spLocks/>
          </p:cNvSpPr>
          <p:nvPr/>
        </p:nvSpPr>
        <p:spPr>
          <a:xfrm>
            <a:off x="11353799" y="6356350"/>
            <a:ext cx="397213" cy="365125"/>
          </a:xfrm>
          <a:prstGeom prst="rect">
            <a:avLst/>
          </a:prstGeom>
          <a:solidFill>
            <a:srgbClr val="0095C8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EF2C0-0F61-4077-8CBF-C36A2CD726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Medium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877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61C90-A3FC-4CAD-ADE4-9663A85B0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883" y="93904"/>
            <a:ext cx="10515600" cy="1325563"/>
          </a:xfrm>
        </p:spPr>
        <p:txBody>
          <a:bodyPr/>
          <a:lstStyle/>
          <a:p>
            <a:r>
              <a:rPr lang="en-US"/>
              <a:t>Welcome and Introductions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CA94C3-6D7F-4A2E-8597-3282B6A1E5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9557" y="365125"/>
            <a:ext cx="1125560" cy="209174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31B0D4D-B33C-4A4F-8A19-24BE585C49EF}"/>
              </a:ext>
            </a:extLst>
          </p:cNvPr>
          <p:cNvCxnSpPr/>
          <p:nvPr/>
        </p:nvCxnSpPr>
        <p:spPr>
          <a:xfrm>
            <a:off x="5262436" y="2580156"/>
            <a:ext cx="0" cy="232902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15C7D862-E02B-493B-A891-6377B5AAEC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91791" y="1360940"/>
            <a:ext cx="5862009" cy="505432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>
                <a:latin typeface="Proxima Nova Semibold"/>
              </a:rPr>
              <a:t>Alex Sciulli, P.E.</a:t>
            </a:r>
            <a:br>
              <a:rPr lang="en-US" sz="2400"/>
            </a:br>
            <a:r>
              <a:rPr lang="en-US" sz="1600">
                <a:solidFill>
                  <a:srgbClr val="0095C8"/>
                </a:solidFill>
              </a:rPr>
              <a:t>Chief of Program Management</a:t>
            </a:r>
          </a:p>
          <a:p>
            <a:pPr marL="0" indent="0">
              <a:buNone/>
            </a:pPr>
            <a:r>
              <a:rPr lang="en-US" sz="2400">
                <a:latin typeface="Proxima Nova Semibold"/>
              </a:rPr>
              <a:t>Jim Turner, P.E.</a:t>
            </a:r>
          </a:p>
          <a:p>
            <a:pPr>
              <a:spcBef>
                <a:spcPts val="0"/>
              </a:spcBef>
              <a:buNone/>
            </a:pPr>
            <a:r>
              <a:rPr lang="en-US" sz="1600">
                <a:solidFill>
                  <a:srgbClr val="0095C8"/>
                </a:solidFill>
                <a:ea typeface="+mn-lt"/>
                <a:cs typeface="+mn-lt"/>
              </a:rPr>
              <a:t>Project Manager</a:t>
            </a:r>
            <a:endParaRPr lang="en-US" sz="1600">
              <a:ea typeface="+mn-lt"/>
              <a:cs typeface="+mn-lt"/>
            </a:endParaRPr>
          </a:p>
          <a:p>
            <a:pPr>
              <a:buNone/>
            </a:pPr>
            <a:r>
              <a:rPr lang="en-US" sz="2400" b="1">
                <a:solidFill>
                  <a:schemeClr val="tx1">
                    <a:lumMod val="50000"/>
                    <a:lumOff val="50000"/>
                  </a:schemeClr>
                </a:solidFill>
                <a:ea typeface="+mn-lt"/>
                <a:cs typeface="+mn-lt"/>
              </a:rPr>
              <a:t>Tony Igwe, P.E.</a:t>
            </a:r>
          </a:p>
          <a:p>
            <a:pPr>
              <a:spcBef>
                <a:spcPts val="0"/>
              </a:spcBef>
              <a:buNone/>
            </a:pPr>
            <a:r>
              <a:rPr lang="en-US" sz="1600">
                <a:solidFill>
                  <a:srgbClr val="0095C8"/>
                </a:solidFill>
                <a:ea typeface="+mn-lt"/>
                <a:cs typeface="+mn-lt"/>
              </a:rPr>
              <a:t>Wade Trim – Project Manager</a:t>
            </a:r>
            <a:endParaRPr lang="en-US" sz="1600">
              <a:ea typeface="+mn-lt"/>
              <a:cs typeface="+mn-lt"/>
            </a:endParaRPr>
          </a:p>
          <a:p>
            <a:pPr>
              <a:spcBef>
                <a:spcPts val="0"/>
              </a:spcBef>
              <a:buNone/>
            </a:pPr>
            <a:endParaRPr lang="en-US" sz="1600">
              <a:solidFill>
                <a:srgbClr val="0095C8"/>
              </a:solidFill>
              <a:latin typeface="Proxima Nova"/>
            </a:endParaRPr>
          </a:p>
          <a:p>
            <a:pPr marL="0" indent="0">
              <a:buNone/>
            </a:pPr>
            <a:r>
              <a:rPr lang="en-US" sz="2400">
                <a:latin typeface="Proxima Nova Semibold"/>
              </a:rPr>
              <a:t>Kari Mackenbach, CFM, ENV SP </a:t>
            </a:r>
            <a:br>
              <a:rPr lang="en-US" sz="2400"/>
            </a:br>
            <a:r>
              <a:rPr lang="en-US" sz="1600" err="1">
                <a:solidFill>
                  <a:srgbClr val="0095C8"/>
                </a:solidFill>
              </a:rPr>
              <a:t>ms</a:t>
            </a:r>
            <a:r>
              <a:rPr lang="en-US" sz="1600">
                <a:solidFill>
                  <a:srgbClr val="0095C8"/>
                </a:solidFill>
              </a:rPr>
              <a:t> consultants – Hydraulic modeling</a:t>
            </a:r>
            <a:endParaRPr lang="en-US" sz="1600"/>
          </a:p>
          <a:p>
            <a:pPr marL="0" indent="0">
              <a:buNone/>
            </a:pPr>
            <a:r>
              <a:rPr lang="en-US" sz="2400">
                <a:latin typeface="Proxima Nova Semibold"/>
              </a:rPr>
              <a:t>Mallory Griffin, P.E.</a:t>
            </a:r>
            <a:br>
              <a:rPr lang="en-US" sz="2400"/>
            </a:br>
            <a:r>
              <a:rPr lang="en-US" sz="1600">
                <a:solidFill>
                  <a:srgbClr val="0095C8"/>
                </a:solidFill>
              </a:rPr>
              <a:t>JMT – Stormwater Pipeline Design</a:t>
            </a:r>
          </a:p>
          <a:p>
            <a:pPr marL="0" indent="0">
              <a:buNone/>
            </a:pPr>
            <a:r>
              <a:rPr lang="en-US" sz="2400">
                <a:latin typeface="Proxima Nova Semibold"/>
              </a:rPr>
              <a:t>Tim </a:t>
            </a:r>
            <a:r>
              <a:rPr lang="en-US" sz="2400" err="1">
                <a:latin typeface="Proxima Nova Semibold"/>
              </a:rPr>
              <a:t>Nuttle</a:t>
            </a:r>
            <a:r>
              <a:rPr lang="en-US" sz="2400">
                <a:latin typeface="Proxima Nova Semibold"/>
              </a:rPr>
              <a:t>, PhD</a:t>
            </a:r>
          </a:p>
          <a:p>
            <a:pPr marL="0" indent="0">
              <a:buNone/>
            </a:pPr>
            <a:r>
              <a:rPr lang="en-US" sz="1600">
                <a:solidFill>
                  <a:srgbClr val="0095C8"/>
                </a:solidFill>
              </a:rPr>
              <a:t>CEC – Panther Hollow Lake and Junction Hollow Design</a:t>
            </a:r>
          </a:p>
          <a:p>
            <a:pPr marL="0" indent="0">
              <a:buNone/>
            </a:pPr>
            <a:r>
              <a:rPr lang="en-US" sz="2400">
                <a:latin typeface="Proxima Nova Semibold"/>
              </a:rPr>
              <a:t>Pat Sullivan, P.E.</a:t>
            </a:r>
            <a:br>
              <a:rPr lang="en-US" sz="2400"/>
            </a:br>
            <a:r>
              <a:rPr lang="en-US" sz="1600">
                <a:solidFill>
                  <a:srgbClr val="0095C8"/>
                </a:solidFill>
              </a:rPr>
              <a:t>CEC – Panther Hollow Lake and Junction Hollow Design</a:t>
            </a:r>
          </a:p>
          <a:p>
            <a:pPr marL="0" indent="0">
              <a:buNone/>
            </a:pPr>
            <a:endParaRPr lang="en-US" sz="3600">
              <a:solidFill>
                <a:srgbClr val="0095C8"/>
              </a:solidFill>
            </a:endParaRPr>
          </a:p>
          <a:p>
            <a:pPr marL="0" indent="0">
              <a:buNone/>
            </a:pPr>
            <a:endParaRPr lang="en-US" sz="3600">
              <a:solidFill>
                <a:srgbClr val="0095C8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A083C7-4EDE-46BD-8430-E5E5034CFB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4062" y="3394966"/>
            <a:ext cx="3555509" cy="98627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5D626-1DE3-458D-A289-320684E04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EF2C0-0F61-4077-8CBF-C36A2CD7268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65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/>
        </p:nvSpPr>
        <p:spPr>
          <a:xfrm>
            <a:off x="207245" y="74515"/>
            <a:ext cx="11777510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defTabSz="412572">
              <a:defRPr sz="1800"/>
            </a:pPr>
            <a:r>
              <a:rPr lang="en-US" sz="4400">
                <a:solidFill>
                  <a:srgbClr val="75787B"/>
                </a:solidFill>
                <a:latin typeface="+mj-lt"/>
                <a:ea typeface="Proxima Nova"/>
                <a:cs typeface="Arial" pitchFamily="34" charset="0"/>
                <a:sym typeface="Proxima Nova"/>
              </a:rPr>
              <a:t>Mon-Oakland Mobility Trail </a:t>
            </a:r>
            <a:r>
              <a:rPr lang="en-US" sz="4400" err="1">
                <a:solidFill>
                  <a:srgbClr val="75787B"/>
                </a:solidFill>
                <a:latin typeface="+mj-lt"/>
                <a:ea typeface="Proxima Nova"/>
                <a:cs typeface="Arial" pitchFamily="34" charset="0"/>
                <a:sym typeface="Proxima Nova"/>
              </a:rPr>
              <a:t>Stormwater</a:t>
            </a:r>
            <a:r>
              <a:rPr lang="en-US" sz="4400">
                <a:solidFill>
                  <a:srgbClr val="75787B"/>
                </a:solidFill>
                <a:latin typeface="+mj-lt"/>
                <a:ea typeface="Proxima Nova"/>
                <a:cs typeface="Arial" pitchFamily="34" charset="0"/>
                <a:sym typeface="Proxima Nova"/>
              </a:rPr>
              <a:t> Project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453" y="751623"/>
            <a:ext cx="10190747" cy="58766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277" y="5458840"/>
            <a:ext cx="4937652" cy="1181100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E27B064-922F-4DC3-9FB4-C6414728A9AC}"/>
              </a:ext>
            </a:extLst>
          </p:cNvPr>
          <p:cNvSpPr txBox="1">
            <a:spLocks/>
          </p:cNvSpPr>
          <p:nvPr/>
        </p:nvSpPr>
        <p:spPr>
          <a:xfrm>
            <a:off x="11353800" y="6356350"/>
            <a:ext cx="410852" cy="365125"/>
          </a:xfrm>
          <a:prstGeom prst="rect">
            <a:avLst/>
          </a:prstGeom>
          <a:solidFill>
            <a:srgbClr val="0095C8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EF2C0-0F61-4077-8CBF-C36A2CD726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Medium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996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/>
        </p:nvSpPr>
        <p:spPr>
          <a:xfrm>
            <a:off x="790181" y="544217"/>
            <a:ext cx="10896600" cy="67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defTabSz="412572">
              <a:defRPr sz="1800"/>
            </a:pPr>
            <a:r>
              <a:rPr lang="en-US" sz="4400">
                <a:solidFill>
                  <a:srgbClr val="75787B"/>
                </a:solidFill>
                <a:latin typeface="+mj-lt"/>
                <a:ea typeface="Proxima Nova"/>
                <a:cs typeface="Arial" pitchFamily="34" charset="0"/>
                <a:sym typeface="Proxima Nova"/>
              </a:rPr>
              <a:t>4MR Flood Mitigation Results</a:t>
            </a:r>
            <a:endParaRPr sz="4400">
              <a:solidFill>
                <a:srgbClr val="75787B"/>
              </a:solidFill>
              <a:latin typeface="+mj-lt"/>
              <a:ea typeface="Proxima Nova"/>
              <a:cs typeface="Arial" pitchFamily="34" charset="0"/>
              <a:sym typeface="Proxima Nov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4138" y="5143500"/>
            <a:ext cx="11074962" cy="106695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412750" latinLnBrk="1" hangingPunct="0"/>
            <a:r>
              <a:rPr lang="en-US" sz="2200">
                <a:solidFill>
                  <a:srgbClr val="000000"/>
                </a:solidFill>
                <a:sym typeface="Helvetica Light"/>
              </a:rPr>
              <a:t>No change in the % reduction of structures at risk after incorporating the Mon-Oakland </a:t>
            </a:r>
            <a:br>
              <a:rPr lang="en-US" sz="2200">
                <a:solidFill>
                  <a:srgbClr val="000000"/>
                </a:solidFill>
                <a:sym typeface="Helvetica Light"/>
              </a:rPr>
            </a:br>
            <a:r>
              <a:rPr lang="en-US" sz="2200">
                <a:solidFill>
                  <a:srgbClr val="000000"/>
                </a:solidFill>
                <a:sym typeface="Helvetica Light"/>
              </a:rPr>
              <a:t>Mobility Corridor project due to incorporation of </a:t>
            </a:r>
            <a:r>
              <a:rPr lang="en-US" sz="2200">
                <a:solidFill>
                  <a:srgbClr val="000000"/>
                </a:solidFill>
              </a:rPr>
              <a:t>stormwater best management practices </a:t>
            </a:r>
            <a:br>
              <a:rPr lang="en-US" sz="2200">
                <a:solidFill>
                  <a:srgbClr val="000000"/>
                </a:solidFill>
              </a:rPr>
            </a:br>
            <a:r>
              <a:rPr lang="en-US" sz="2200">
                <a:solidFill>
                  <a:srgbClr val="000000"/>
                </a:solidFill>
                <a:sym typeface="Helvetica Light"/>
              </a:rPr>
              <a:t>within the project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175" y="1333501"/>
            <a:ext cx="10755624" cy="3592108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E3F0975-D6FB-408C-9199-76F47B95644A}"/>
              </a:ext>
            </a:extLst>
          </p:cNvPr>
          <p:cNvSpPr txBox="1">
            <a:spLocks/>
          </p:cNvSpPr>
          <p:nvPr/>
        </p:nvSpPr>
        <p:spPr>
          <a:xfrm>
            <a:off x="11353800" y="6356350"/>
            <a:ext cx="365760" cy="365125"/>
          </a:xfrm>
          <a:prstGeom prst="rect">
            <a:avLst/>
          </a:prstGeom>
          <a:solidFill>
            <a:srgbClr val="0095C8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EF2C0-0F61-4077-8CBF-C36A2CD726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Medium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0504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5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CE7D2EC-9237-4E07-A445-C079B4BE7888}"/>
              </a:ext>
            </a:extLst>
          </p:cNvPr>
          <p:cNvSpPr txBox="1">
            <a:spLocks/>
          </p:cNvSpPr>
          <p:nvPr/>
        </p:nvSpPr>
        <p:spPr>
          <a:xfrm>
            <a:off x="838200" y="4350328"/>
            <a:ext cx="729091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Proxima Nova Semibold" panose="02000506030000020004" pitchFamily="50" charset="0"/>
              </a:rPr>
              <a:t>Four Mile Run Connection to Monongahela River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6C8568-5550-42C2-B57D-FEC932E974F5}"/>
              </a:ext>
            </a:extLst>
          </p:cNvPr>
          <p:cNvSpPr/>
          <p:nvPr/>
        </p:nvSpPr>
        <p:spPr>
          <a:xfrm>
            <a:off x="838200" y="226039"/>
            <a:ext cx="135449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0">
                <a:solidFill>
                  <a:schemeClr val="bg1"/>
                </a:solidFill>
                <a:latin typeface="Proxima Nova Semibold" panose="02000506030000020004" pitchFamily="50" charset="0"/>
              </a:rPr>
              <a:t>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A3DAAA-6827-4AD9-AF7E-8F5EC2190F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1923" y="4283782"/>
            <a:ext cx="1051877" cy="139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08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A0A2CA-ABF7-4832-B67D-A55508DC3C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3238" y="34508"/>
            <a:ext cx="7591778" cy="619818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5505DF2-8470-402F-B113-78D70F29E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84" y="607722"/>
            <a:ext cx="3257938" cy="946840"/>
          </a:xfrm>
        </p:spPr>
        <p:txBody>
          <a:bodyPr>
            <a:normAutofit fontScale="90000"/>
          </a:bodyPr>
          <a:lstStyle/>
          <a:p>
            <a:r>
              <a:rPr lang="en-US"/>
              <a:t>Stormwater Pipeline Project Limits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B5A94D-D582-4305-B747-0E5A81E4605F}"/>
              </a:ext>
            </a:extLst>
          </p:cNvPr>
          <p:cNvSpPr txBox="1"/>
          <p:nvPr/>
        </p:nvSpPr>
        <p:spPr>
          <a:xfrm rot="3188387">
            <a:off x="4023396" y="5261741"/>
            <a:ext cx="1495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rgbClr val="00B0F0"/>
                </a:solidFill>
              </a:rPr>
              <a:t>Monongahela River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08ACBA-C300-45D8-8646-3B31423F561B}"/>
              </a:ext>
            </a:extLst>
          </p:cNvPr>
          <p:cNvGrpSpPr/>
          <p:nvPr/>
        </p:nvGrpSpPr>
        <p:grpSpPr>
          <a:xfrm>
            <a:off x="89960" y="4481762"/>
            <a:ext cx="3604727" cy="1477328"/>
            <a:chOff x="90195" y="2574978"/>
            <a:chExt cx="3604727" cy="147732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C5126F-3561-49FC-BD39-C825427F8275}"/>
                </a:ext>
              </a:extLst>
            </p:cNvPr>
            <p:cNvSpPr txBox="1"/>
            <p:nvPr/>
          </p:nvSpPr>
          <p:spPr>
            <a:xfrm>
              <a:off x="90195" y="2574978"/>
              <a:ext cx="3604727" cy="14773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u="sng"/>
                <a:t>Map Legend</a:t>
              </a:r>
            </a:p>
            <a:p>
              <a:endParaRPr lang="en-US" u="sng"/>
            </a:p>
            <a:p>
              <a:pPr algn="r"/>
              <a:r>
                <a:rPr lang="en-US"/>
                <a:t>      Existing Combined Sewer</a:t>
              </a:r>
            </a:p>
            <a:p>
              <a:pPr algn="r"/>
              <a:endParaRPr lang="en-US"/>
            </a:p>
            <a:p>
              <a:pPr algn="r"/>
              <a:r>
                <a:rPr lang="en-US"/>
                <a:t>Proposed Storm System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D701774-DEE9-4050-99D0-608A2E3D9760}"/>
                </a:ext>
              </a:extLst>
            </p:cNvPr>
            <p:cNvCxnSpPr>
              <a:cxnSpLocks/>
            </p:cNvCxnSpPr>
            <p:nvPr/>
          </p:nvCxnSpPr>
          <p:spPr>
            <a:xfrm>
              <a:off x="287690" y="3313642"/>
              <a:ext cx="570723" cy="0"/>
            </a:xfrm>
            <a:prstGeom prst="line">
              <a:avLst/>
            </a:prstGeom>
            <a:ln w="44450">
              <a:solidFill>
                <a:srgbClr val="48FC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150DB09-B4C4-489C-AECD-2665E558080C}"/>
                </a:ext>
              </a:extLst>
            </p:cNvPr>
            <p:cNvCxnSpPr>
              <a:cxnSpLocks/>
            </p:cNvCxnSpPr>
            <p:nvPr/>
          </p:nvCxnSpPr>
          <p:spPr>
            <a:xfrm>
              <a:off x="297021" y="3867259"/>
              <a:ext cx="570723" cy="0"/>
            </a:xfrm>
            <a:prstGeom prst="line">
              <a:avLst/>
            </a:prstGeom>
            <a:ln w="44450">
              <a:solidFill>
                <a:srgbClr val="E012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D9B4134-CA53-4433-90A0-9EB24FFF6022}"/>
              </a:ext>
            </a:extLst>
          </p:cNvPr>
          <p:cNvSpPr txBox="1"/>
          <p:nvPr/>
        </p:nvSpPr>
        <p:spPr>
          <a:xfrm>
            <a:off x="10809754" y="146057"/>
            <a:ext cx="80502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i="1"/>
              <a:t>Schenley</a:t>
            </a:r>
          </a:p>
          <a:p>
            <a:pPr algn="ctr"/>
            <a:r>
              <a:rPr lang="en-US" sz="1200" i="1"/>
              <a:t>Park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76496D-E04D-46CF-8CE2-4E04C6515F2D}"/>
              </a:ext>
            </a:extLst>
          </p:cNvPr>
          <p:cNvSpPr txBox="1"/>
          <p:nvPr/>
        </p:nvSpPr>
        <p:spPr>
          <a:xfrm rot="20471787">
            <a:off x="10800774" y="2212067"/>
            <a:ext cx="580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I-376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5B4C17-8068-4112-84AE-CEF5ABEDAD5F}"/>
              </a:ext>
            </a:extLst>
          </p:cNvPr>
          <p:cNvSpPr txBox="1"/>
          <p:nvPr/>
        </p:nvSpPr>
        <p:spPr>
          <a:xfrm rot="20673158">
            <a:off x="10515034" y="3007317"/>
            <a:ext cx="1184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Saline Street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F157E9-5B1E-48A3-9E60-ED6E788A6307}"/>
              </a:ext>
            </a:extLst>
          </p:cNvPr>
          <p:cNvSpPr txBox="1"/>
          <p:nvPr/>
        </p:nvSpPr>
        <p:spPr>
          <a:xfrm rot="3252356">
            <a:off x="5066509" y="3427156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2</a:t>
            </a:r>
            <a:r>
              <a:rPr lang="en-US" sz="1400" baseline="30000">
                <a:solidFill>
                  <a:srgbClr val="FFFFFF"/>
                </a:solidFill>
              </a:rPr>
              <a:t>nd</a:t>
            </a:r>
            <a:r>
              <a:rPr lang="en-US" sz="1400">
                <a:solidFill>
                  <a:srgbClr val="FFFFFF"/>
                </a:solidFill>
              </a:rPr>
              <a:t> Avenue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C600F4-D1C8-4C79-AF48-A510F77B7457}"/>
              </a:ext>
            </a:extLst>
          </p:cNvPr>
          <p:cNvSpPr txBox="1"/>
          <p:nvPr/>
        </p:nvSpPr>
        <p:spPr>
          <a:xfrm>
            <a:off x="6114993" y="2241568"/>
            <a:ext cx="135325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sz="1200" i="1"/>
              <a:t>Existing Large</a:t>
            </a:r>
          </a:p>
          <a:p>
            <a:pPr algn="ctr"/>
            <a:r>
              <a:rPr lang="en-US" sz="1200" i="1"/>
              <a:t>Sewer Trunklines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7EE7CB3-3431-45E3-A7D1-254F31639703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6791621" y="2703233"/>
            <a:ext cx="29790" cy="2230717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51123F2-7B8E-4476-B50E-E9E352B97BCC}"/>
              </a:ext>
            </a:extLst>
          </p:cNvPr>
          <p:cNvCxnSpPr>
            <a:cxnSpLocks/>
          </p:cNvCxnSpPr>
          <p:nvPr/>
        </p:nvCxnSpPr>
        <p:spPr>
          <a:xfrm>
            <a:off x="6791621" y="2764788"/>
            <a:ext cx="403438" cy="2121197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FF7F77C-176D-42AF-B2E5-AD2304ECBCF5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7468248" y="2472401"/>
            <a:ext cx="1494777" cy="433879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F993853-D681-46BD-9F87-31667EB6B7DA}"/>
              </a:ext>
            </a:extLst>
          </p:cNvPr>
          <p:cNvSpPr txBox="1"/>
          <p:nvPr/>
        </p:nvSpPr>
        <p:spPr>
          <a:xfrm rot="918356">
            <a:off x="9647828" y="5066538"/>
            <a:ext cx="1662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Greenfield Avenue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FADB7E8-C15C-4740-88B5-D36341C00ECF}"/>
              </a:ext>
            </a:extLst>
          </p:cNvPr>
          <p:cNvSpPr txBox="1"/>
          <p:nvPr/>
        </p:nvSpPr>
        <p:spPr>
          <a:xfrm>
            <a:off x="6621835" y="146057"/>
            <a:ext cx="146546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/>
              <a:t>New 36-Inch</a:t>
            </a:r>
          </a:p>
          <a:p>
            <a:pPr algn="ctr"/>
            <a:r>
              <a:rPr lang="en-US" sz="1200"/>
              <a:t>Storm Pipe at</a:t>
            </a:r>
          </a:p>
          <a:p>
            <a:pPr algn="ctr"/>
            <a:r>
              <a:rPr lang="en-US" sz="1200"/>
              <a:t>New Stream Outlet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0F5F821-DF99-4882-9389-46D03E2C105A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8087301" y="469223"/>
            <a:ext cx="766187" cy="18324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CB86D33-C6B2-4306-88B7-1328D30E57EF}"/>
              </a:ext>
            </a:extLst>
          </p:cNvPr>
          <p:cNvSpPr txBox="1"/>
          <p:nvPr/>
        </p:nvSpPr>
        <p:spPr>
          <a:xfrm>
            <a:off x="6821411" y="5636785"/>
            <a:ext cx="106631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/>
              <a:t>New 60-Inch</a:t>
            </a:r>
          </a:p>
          <a:p>
            <a:pPr algn="ctr"/>
            <a:r>
              <a:rPr lang="en-US" sz="1200"/>
              <a:t>Storm Outfall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F150CB5-433F-4952-9E21-699EF95CE483}"/>
              </a:ext>
            </a:extLst>
          </p:cNvPr>
          <p:cNvCxnSpPr>
            <a:cxnSpLocks/>
            <a:stCxn id="34" idx="1"/>
          </p:cNvCxnSpPr>
          <p:nvPr/>
        </p:nvCxnSpPr>
        <p:spPr>
          <a:xfrm flipH="1">
            <a:off x="5799163" y="5867618"/>
            <a:ext cx="1022248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B4B7182A-7CE5-4811-9343-D2F8558177BB}"/>
              </a:ext>
            </a:extLst>
          </p:cNvPr>
          <p:cNvSpPr txBox="1"/>
          <p:nvPr/>
        </p:nvSpPr>
        <p:spPr>
          <a:xfrm rot="3365189">
            <a:off x="5425916" y="4451550"/>
            <a:ext cx="83227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i="1"/>
              <a:t>ALMONO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FBA4110-ABBB-4982-83C9-E42588B6ADC4}"/>
              </a:ext>
            </a:extLst>
          </p:cNvPr>
          <p:cNvSpPr txBox="1"/>
          <p:nvPr/>
        </p:nvSpPr>
        <p:spPr>
          <a:xfrm>
            <a:off x="4210794" y="4190166"/>
            <a:ext cx="109356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i="1"/>
              <a:t>Existing M29</a:t>
            </a:r>
          </a:p>
          <a:p>
            <a:pPr algn="ctr"/>
            <a:r>
              <a:rPr lang="en-US" sz="1200" i="1"/>
              <a:t>Sewer Outfall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0D7EF03-0A79-4249-91AE-876021F49116}"/>
              </a:ext>
            </a:extLst>
          </p:cNvPr>
          <p:cNvCxnSpPr>
            <a:cxnSpLocks/>
            <a:stCxn id="39" idx="2"/>
          </p:cNvCxnSpPr>
          <p:nvPr/>
        </p:nvCxnSpPr>
        <p:spPr>
          <a:xfrm>
            <a:off x="4757579" y="4651831"/>
            <a:ext cx="945515" cy="1015544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8B737DC7-DBFA-4891-AD81-53EFD369F9DF}"/>
              </a:ext>
            </a:extLst>
          </p:cNvPr>
          <p:cNvSpPr txBox="1"/>
          <p:nvPr/>
        </p:nvSpPr>
        <p:spPr>
          <a:xfrm>
            <a:off x="9693353" y="3718243"/>
            <a:ext cx="78579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i="1"/>
              <a:t>Big Jim’s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12446A8-A3F0-4C18-981C-AF81BA9DDEE5}"/>
              </a:ext>
            </a:extLst>
          </p:cNvPr>
          <p:cNvCxnSpPr>
            <a:cxnSpLocks/>
            <a:stCxn id="46" idx="1"/>
          </p:cNvCxnSpPr>
          <p:nvPr/>
        </p:nvCxnSpPr>
        <p:spPr>
          <a:xfrm flipH="1" flipV="1">
            <a:off x="9146816" y="3603431"/>
            <a:ext cx="546537" cy="253312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482EEF9-85DF-49A0-BE68-C9A24D04CFC4}"/>
              </a:ext>
            </a:extLst>
          </p:cNvPr>
          <p:cNvSpPr/>
          <p:nvPr/>
        </p:nvSpPr>
        <p:spPr>
          <a:xfrm>
            <a:off x="422433" y="220751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u="sng">
                <a:solidFill>
                  <a:srgbClr val="00B0F0"/>
                </a:solidFill>
              </a:rPr>
              <a:t>Challenges:</a:t>
            </a:r>
            <a:br>
              <a:rPr lang="en-US">
                <a:solidFill>
                  <a:srgbClr val="00B0F0"/>
                </a:solidFill>
              </a:rPr>
            </a:br>
            <a:r>
              <a:rPr lang="en-US">
                <a:solidFill>
                  <a:srgbClr val="00B0F0"/>
                </a:solidFill>
              </a:rPr>
              <a:t>- topography</a:t>
            </a:r>
            <a:br>
              <a:rPr lang="en-US">
                <a:solidFill>
                  <a:srgbClr val="00B0F0"/>
                </a:solidFill>
              </a:rPr>
            </a:br>
            <a:r>
              <a:rPr lang="en-US">
                <a:solidFill>
                  <a:srgbClr val="00B0F0"/>
                </a:solidFill>
              </a:rPr>
              <a:t>- utilities</a:t>
            </a:r>
            <a:br>
              <a:rPr lang="en-US">
                <a:solidFill>
                  <a:srgbClr val="00B0F0"/>
                </a:solidFill>
              </a:rPr>
            </a:br>
            <a:r>
              <a:rPr lang="en-US">
                <a:solidFill>
                  <a:srgbClr val="00B0F0"/>
                </a:solidFill>
              </a:rPr>
              <a:t>- railroads (CSX &amp; AVRR)</a:t>
            </a:r>
            <a:br>
              <a:rPr lang="en-US">
                <a:solidFill>
                  <a:srgbClr val="00B0F0"/>
                </a:solidFill>
              </a:rPr>
            </a:br>
            <a:r>
              <a:rPr lang="en-US">
                <a:solidFill>
                  <a:srgbClr val="00B0F0"/>
                </a:solidFill>
              </a:rPr>
              <a:t>- highways</a:t>
            </a:r>
            <a:br>
              <a:rPr lang="en-US">
                <a:solidFill>
                  <a:srgbClr val="00B0F0"/>
                </a:solidFill>
              </a:rPr>
            </a:br>
            <a:r>
              <a:rPr lang="en-US">
                <a:solidFill>
                  <a:srgbClr val="00B0F0"/>
                </a:solidFill>
              </a:rPr>
              <a:t>- bridges</a:t>
            </a:r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0912D36-9E27-48FE-A843-58ED35D6B37A}"/>
              </a:ext>
            </a:extLst>
          </p:cNvPr>
          <p:cNvGrpSpPr/>
          <p:nvPr/>
        </p:nvGrpSpPr>
        <p:grpSpPr>
          <a:xfrm>
            <a:off x="4211867" y="200315"/>
            <a:ext cx="301566" cy="561662"/>
            <a:chOff x="4505377" y="425216"/>
            <a:chExt cx="301566" cy="561662"/>
          </a:xfrm>
        </p:grpSpPr>
        <p:sp>
          <p:nvSpPr>
            <p:cNvPr id="37" name="Arrow: Down 36">
              <a:extLst>
                <a:ext uri="{FF2B5EF4-FFF2-40B4-BE49-F238E27FC236}">
                  <a16:creationId xmlns:a16="http://schemas.microsoft.com/office/drawing/2014/main" id="{D16ACD69-AD60-4E2C-A23F-49D5F463D620}"/>
                </a:ext>
              </a:extLst>
            </p:cNvPr>
            <p:cNvSpPr/>
            <p:nvPr/>
          </p:nvSpPr>
          <p:spPr>
            <a:xfrm rot="10800000">
              <a:off x="4509298" y="425216"/>
              <a:ext cx="297645" cy="561662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C164C3C-D031-499F-AD84-8BAF22D5151A}"/>
                </a:ext>
              </a:extLst>
            </p:cNvPr>
            <p:cNvSpPr txBox="1"/>
            <p:nvPr/>
          </p:nvSpPr>
          <p:spPr>
            <a:xfrm>
              <a:off x="4505377" y="573026"/>
              <a:ext cx="1892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N</a:t>
              </a: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82DFC7-2DD4-482D-9597-EF94FFB74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3292563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C9BCF-DEA0-42E9-8285-8B6AB4CAB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75" y="365125"/>
            <a:ext cx="11723648" cy="1115805"/>
          </a:xfrm>
        </p:spPr>
        <p:txBody>
          <a:bodyPr>
            <a:noAutofit/>
          </a:bodyPr>
          <a:lstStyle/>
          <a:p>
            <a:r>
              <a:rPr lang="en-US"/>
              <a:t>New Storm Profile</a:t>
            </a:r>
            <a:br>
              <a:rPr lang="en-US"/>
            </a:br>
            <a:r>
              <a:rPr lang="en-US"/>
              <a:t>Monongahela River to Big Jim's on Saline St.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F4B42A4F-EDA7-49C4-AD4B-C5D08ECA98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8923" y="2459319"/>
            <a:ext cx="11285350" cy="35903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F1157D-31A0-479D-9892-3FEB82C5B62A}"/>
              </a:ext>
            </a:extLst>
          </p:cNvPr>
          <p:cNvSpPr txBox="1"/>
          <p:nvPr/>
        </p:nvSpPr>
        <p:spPr>
          <a:xfrm>
            <a:off x="7061717" y="2574560"/>
            <a:ext cx="1121695" cy="2308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900">
                <a:latin typeface="Arial"/>
                <a:cs typeface="Arial"/>
              </a:rPr>
              <a:t>Saline Street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4CB845-D72F-4CD4-97C8-9D2D7B0847CE}"/>
              </a:ext>
            </a:extLst>
          </p:cNvPr>
          <p:cNvSpPr txBox="1"/>
          <p:nvPr/>
        </p:nvSpPr>
        <p:spPr>
          <a:xfrm>
            <a:off x="10044668" y="4098559"/>
            <a:ext cx="1121695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900" i="1">
                <a:latin typeface="Arial"/>
                <a:cs typeface="Arial"/>
              </a:rPr>
              <a:t>Low Lying </a:t>
            </a:r>
            <a:endParaRPr lang="en-US"/>
          </a:p>
          <a:p>
            <a:pPr algn="ctr"/>
            <a:r>
              <a:rPr lang="en-US" sz="900" i="1">
                <a:latin typeface="Arial"/>
                <a:cs typeface="Arial"/>
              </a:rPr>
              <a:t>Area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23BDC0-541A-45C7-A725-640EAA4E810E}"/>
              </a:ext>
            </a:extLst>
          </p:cNvPr>
          <p:cNvSpPr txBox="1"/>
          <p:nvPr/>
        </p:nvSpPr>
        <p:spPr>
          <a:xfrm>
            <a:off x="1960033" y="3345852"/>
            <a:ext cx="1121695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900">
                <a:latin typeface="Arial"/>
                <a:cs typeface="Arial"/>
              </a:rPr>
              <a:t>Blair</a:t>
            </a:r>
          </a:p>
          <a:p>
            <a:pPr algn="ctr"/>
            <a:r>
              <a:rPr lang="en-US" sz="900">
                <a:latin typeface="Arial"/>
                <a:cs typeface="Arial"/>
              </a:rPr>
              <a:t>Street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719C6B-64D7-4D42-A618-957EC379B7BF}"/>
              </a:ext>
            </a:extLst>
          </p:cNvPr>
          <p:cNvSpPr txBox="1"/>
          <p:nvPr/>
        </p:nvSpPr>
        <p:spPr>
          <a:xfrm>
            <a:off x="2173765" y="2574559"/>
            <a:ext cx="1121695" cy="2308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900">
                <a:latin typeface="Arial"/>
                <a:cs typeface="Arial"/>
              </a:rPr>
              <a:t>Almono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DCF8DA-F0A7-482C-8FFC-A18ECF286553}"/>
              </a:ext>
            </a:extLst>
          </p:cNvPr>
          <p:cNvSpPr txBox="1"/>
          <p:nvPr/>
        </p:nvSpPr>
        <p:spPr>
          <a:xfrm>
            <a:off x="556838" y="4897730"/>
            <a:ext cx="1121695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900">
                <a:latin typeface="Arial"/>
                <a:cs typeface="Arial"/>
              </a:rPr>
              <a:t>Monongahela </a:t>
            </a:r>
          </a:p>
          <a:p>
            <a:pPr algn="ctr"/>
            <a:r>
              <a:rPr lang="en-US" sz="900">
                <a:latin typeface="Arial"/>
                <a:cs typeface="Arial"/>
              </a:rPr>
              <a:t>River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B2A1DD-C14C-4603-9CC2-54C87915FFDE}"/>
              </a:ext>
            </a:extLst>
          </p:cNvPr>
          <p:cNvSpPr txBox="1"/>
          <p:nvPr/>
        </p:nvSpPr>
        <p:spPr>
          <a:xfrm>
            <a:off x="10946058" y="3113535"/>
            <a:ext cx="1121695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900" i="1">
                <a:latin typeface="Arial"/>
                <a:cs typeface="Arial"/>
              </a:rPr>
              <a:t>Big</a:t>
            </a:r>
          </a:p>
          <a:p>
            <a:pPr algn="ctr"/>
            <a:r>
              <a:rPr lang="en-US" sz="900" i="1" err="1">
                <a:latin typeface="Arial"/>
                <a:cs typeface="Arial"/>
              </a:rPr>
              <a:t>JIm's</a:t>
            </a:r>
            <a:endParaRPr lang="en-US" sz="900" i="1">
              <a:latin typeface="Arial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981BF0-EC33-4634-A368-9F84B3436A22}"/>
              </a:ext>
            </a:extLst>
          </p:cNvPr>
          <p:cNvSpPr txBox="1"/>
          <p:nvPr/>
        </p:nvSpPr>
        <p:spPr>
          <a:xfrm>
            <a:off x="11001814" y="2388705"/>
            <a:ext cx="1121695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900">
                <a:latin typeface="Arial"/>
                <a:cs typeface="Arial"/>
              </a:rPr>
              <a:t>Saline</a:t>
            </a:r>
          </a:p>
          <a:p>
            <a:pPr algn="ctr"/>
            <a:r>
              <a:rPr lang="en-US" sz="900">
                <a:latin typeface="Arial"/>
                <a:cs typeface="Arial"/>
              </a:rPr>
              <a:t>Street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39AB9D-CDEC-4E47-B07F-675B9A1AAC8F}"/>
              </a:ext>
            </a:extLst>
          </p:cNvPr>
          <p:cNvSpPr txBox="1"/>
          <p:nvPr/>
        </p:nvSpPr>
        <p:spPr>
          <a:xfrm rot="-5400000">
            <a:off x="10676570" y="2240022"/>
            <a:ext cx="1121695" cy="2308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900">
                <a:latin typeface="Arial"/>
                <a:cs typeface="Arial"/>
              </a:rPr>
              <a:t>Alexis Street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3D41B4-A9A4-4E24-B151-C2561136F479}"/>
              </a:ext>
            </a:extLst>
          </p:cNvPr>
          <p:cNvSpPr txBox="1"/>
          <p:nvPr/>
        </p:nvSpPr>
        <p:spPr>
          <a:xfrm>
            <a:off x="4292497" y="2574559"/>
            <a:ext cx="1121695" cy="2308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900">
                <a:latin typeface="Arial"/>
                <a:cs typeface="Arial"/>
              </a:rPr>
              <a:t>Greenfield Ave.</a:t>
            </a:r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231108-3110-462A-91B0-391CF1131203}"/>
              </a:ext>
            </a:extLst>
          </p:cNvPr>
          <p:cNvSpPr txBox="1"/>
          <p:nvPr/>
        </p:nvSpPr>
        <p:spPr>
          <a:xfrm>
            <a:off x="4534106" y="2964851"/>
            <a:ext cx="1121695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900">
                <a:latin typeface="Arial"/>
                <a:cs typeface="Arial"/>
              </a:rPr>
              <a:t>Overhead</a:t>
            </a:r>
          </a:p>
          <a:p>
            <a:pPr algn="ctr"/>
            <a:r>
              <a:rPr lang="en-US" sz="900">
                <a:latin typeface="Arial"/>
                <a:cs typeface="Arial"/>
              </a:rPr>
              <a:t>Railroad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10224D-E816-44DA-8B10-FBFF804DB0A4}"/>
              </a:ext>
            </a:extLst>
          </p:cNvPr>
          <p:cNvSpPr txBox="1"/>
          <p:nvPr/>
        </p:nvSpPr>
        <p:spPr>
          <a:xfrm rot="-5400000">
            <a:off x="3586253" y="3076363"/>
            <a:ext cx="1121695" cy="2308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900">
                <a:latin typeface="Arial"/>
                <a:cs typeface="Arial"/>
              </a:rPr>
              <a:t>Second Avenue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C59B3F-85EB-4E7C-8F67-047D628E4FA1}"/>
              </a:ext>
            </a:extLst>
          </p:cNvPr>
          <p:cNvSpPr txBox="1"/>
          <p:nvPr/>
        </p:nvSpPr>
        <p:spPr>
          <a:xfrm rot="-5400000">
            <a:off x="1337424" y="3866241"/>
            <a:ext cx="1121695" cy="2308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900">
                <a:latin typeface="Arial"/>
                <a:cs typeface="Arial"/>
              </a:rPr>
              <a:t>Railroad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CFBBF9-D49F-4582-A2E3-FA381273FE3E}"/>
              </a:ext>
            </a:extLst>
          </p:cNvPr>
          <p:cNvSpPr txBox="1"/>
          <p:nvPr/>
        </p:nvSpPr>
        <p:spPr>
          <a:xfrm>
            <a:off x="27154" y="2463046"/>
            <a:ext cx="907964" cy="17543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900">
                <a:latin typeface="Arial"/>
                <a:cs typeface="Arial"/>
              </a:rPr>
              <a:t>780</a:t>
            </a:r>
          </a:p>
          <a:p>
            <a:pPr algn="ctr"/>
            <a:endParaRPr lang="en-US" sz="900">
              <a:latin typeface="Arial"/>
              <a:cs typeface="Arial"/>
            </a:endParaRPr>
          </a:p>
          <a:p>
            <a:pPr algn="ctr"/>
            <a:endParaRPr lang="en-US" sz="900">
              <a:latin typeface="Arial"/>
              <a:cs typeface="Arial"/>
            </a:endParaRPr>
          </a:p>
          <a:p>
            <a:pPr algn="ctr"/>
            <a:r>
              <a:rPr lang="en-US" sz="900">
                <a:latin typeface="Arial"/>
                <a:cs typeface="Arial"/>
              </a:rPr>
              <a:t>770</a:t>
            </a:r>
            <a:endParaRPr lang="en-US" sz="900"/>
          </a:p>
          <a:p>
            <a:pPr algn="ctr"/>
            <a:endParaRPr lang="en-US" sz="900">
              <a:latin typeface="Arial"/>
              <a:cs typeface="Arial"/>
            </a:endParaRPr>
          </a:p>
          <a:p>
            <a:pPr algn="ctr"/>
            <a:endParaRPr lang="en-US" sz="900">
              <a:latin typeface="Arial"/>
              <a:cs typeface="Arial"/>
            </a:endParaRPr>
          </a:p>
          <a:p>
            <a:pPr algn="ctr"/>
            <a:r>
              <a:rPr lang="en-US" sz="900">
                <a:latin typeface="Arial"/>
                <a:cs typeface="Arial"/>
              </a:rPr>
              <a:t>760</a:t>
            </a:r>
          </a:p>
          <a:p>
            <a:pPr algn="ctr"/>
            <a:endParaRPr lang="en-US" sz="900">
              <a:latin typeface="Arial"/>
              <a:cs typeface="Arial"/>
            </a:endParaRPr>
          </a:p>
          <a:p>
            <a:pPr algn="ctr"/>
            <a:endParaRPr lang="en-US" sz="900">
              <a:latin typeface="Arial"/>
              <a:cs typeface="Arial"/>
            </a:endParaRPr>
          </a:p>
          <a:p>
            <a:pPr algn="ctr"/>
            <a:r>
              <a:rPr lang="en-US" sz="900">
                <a:latin typeface="Arial"/>
                <a:cs typeface="Arial"/>
              </a:rPr>
              <a:t>750</a:t>
            </a:r>
          </a:p>
          <a:p>
            <a:pPr algn="ctr"/>
            <a:endParaRPr lang="en-US" sz="900">
              <a:latin typeface="Arial"/>
              <a:cs typeface="Arial"/>
            </a:endParaRPr>
          </a:p>
          <a:p>
            <a:pPr algn="ctr"/>
            <a:endParaRPr lang="en-US" sz="900">
              <a:latin typeface="Arial"/>
              <a:cs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B2942C-657E-4214-B2D3-4751EE4F6871}"/>
              </a:ext>
            </a:extLst>
          </p:cNvPr>
          <p:cNvSpPr txBox="1"/>
          <p:nvPr/>
        </p:nvSpPr>
        <p:spPr>
          <a:xfrm>
            <a:off x="556838" y="4256534"/>
            <a:ext cx="1121695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900">
                <a:latin typeface="Arial"/>
                <a:cs typeface="Arial"/>
              </a:rPr>
              <a:t>100 Yr. Flood Elev. 732.0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CD3B81-215E-4F97-A68A-19CDD1B5341F}"/>
              </a:ext>
            </a:extLst>
          </p:cNvPr>
          <p:cNvSpPr txBox="1"/>
          <p:nvPr/>
        </p:nvSpPr>
        <p:spPr>
          <a:xfrm>
            <a:off x="1653374" y="5222972"/>
            <a:ext cx="2060255" cy="2308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900">
                <a:latin typeface="Arial"/>
                <a:cs typeface="Arial"/>
              </a:rPr>
              <a:t>Ordinary High Water Elev. 717.0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C10068-317D-4F82-B305-C93A8806881E}"/>
              </a:ext>
            </a:extLst>
          </p:cNvPr>
          <p:cNvSpPr txBox="1"/>
          <p:nvPr/>
        </p:nvSpPr>
        <p:spPr>
          <a:xfrm>
            <a:off x="1839227" y="5529631"/>
            <a:ext cx="1567743" cy="2308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900">
                <a:latin typeface="Arial"/>
                <a:cs typeface="Arial"/>
              </a:rPr>
              <a:t>Normal Pool Elev. 710.0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73D5A2-528B-425A-992A-A271B2BB630B}"/>
              </a:ext>
            </a:extLst>
          </p:cNvPr>
          <p:cNvSpPr txBox="1"/>
          <p:nvPr/>
        </p:nvSpPr>
        <p:spPr>
          <a:xfrm>
            <a:off x="27153" y="4154314"/>
            <a:ext cx="907964" cy="203132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900">
                <a:latin typeface="Arial"/>
                <a:cs typeface="Arial"/>
              </a:rPr>
              <a:t>740</a:t>
            </a:r>
          </a:p>
          <a:p>
            <a:pPr algn="ctr"/>
            <a:endParaRPr lang="en-US" sz="900">
              <a:latin typeface="Arial"/>
              <a:cs typeface="Arial"/>
            </a:endParaRPr>
          </a:p>
          <a:p>
            <a:pPr algn="ctr"/>
            <a:endParaRPr lang="en-US" sz="900">
              <a:latin typeface="Arial"/>
              <a:cs typeface="Arial"/>
            </a:endParaRPr>
          </a:p>
          <a:p>
            <a:pPr algn="ctr"/>
            <a:r>
              <a:rPr lang="en-US" sz="900">
                <a:latin typeface="Arial"/>
                <a:cs typeface="Arial"/>
              </a:rPr>
              <a:t>730</a:t>
            </a:r>
            <a:endParaRPr lang="en-US" sz="900"/>
          </a:p>
          <a:p>
            <a:pPr algn="ctr"/>
            <a:endParaRPr lang="en-US" sz="900">
              <a:latin typeface="Arial"/>
              <a:cs typeface="Arial"/>
            </a:endParaRPr>
          </a:p>
          <a:p>
            <a:pPr algn="ctr"/>
            <a:endParaRPr lang="en-US" sz="900">
              <a:latin typeface="Arial"/>
              <a:cs typeface="Arial"/>
            </a:endParaRPr>
          </a:p>
          <a:p>
            <a:pPr algn="ctr"/>
            <a:r>
              <a:rPr lang="en-US" sz="900">
                <a:latin typeface="Arial"/>
                <a:cs typeface="Arial"/>
              </a:rPr>
              <a:t>720</a:t>
            </a:r>
          </a:p>
          <a:p>
            <a:pPr algn="ctr"/>
            <a:endParaRPr lang="en-US" sz="900">
              <a:latin typeface="Arial"/>
              <a:cs typeface="Arial"/>
            </a:endParaRPr>
          </a:p>
          <a:p>
            <a:pPr algn="ctr"/>
            <a:endParaRPr lang="en-US" sz="900">
              <a:latin typeface="Arial"/>
              <a:cs typeface="Arial"/>
            </a:endParaRPr>
          </a:p>
          <a:p>
            <a:pPr algn="ctr"/>
            <a:r>
              <a:rPr lang="en-US" sz="900">
                <a:latin typeface="Arial"/>
                <a:cs typeface="Arial"/>
              </a:rPr>
              <a:t>710</a:t>
            </a:r>
          </a:p>
          <a:p>
            <a:pPr algn="ctr"/>
            <a:endParaRPr lang="en-US" sz="900">
              <a:latin typeface="Arial"/>
              <a:cs typeface="Arial"/>
            </a:endParaRPr>
          </a:p>
          <a:p>
            <a:pPr algn="ctr"/>
            <a:endParaRPr lang="en-US" sz="900">
              <a:latin typeface="Arial"/>
              <a:cs typeface="Arial"/>
            </a:endParaRPr>
          </a:p>
          <a:p>
            <a:pPr algn="ctr"/>
            <a:r>
              <a:rPr lang="en-US" sz="900">
                <a:latin typeface="Arial"/>
                <a:cs typeface="Arial"/>
              </a:rPr>
              <a:t>700</a:t>
            </a:r>
          </a:p>
          <a:p>
            <a:pPr algn="ctr"/>
            <a:endParaRPr lang="en-US" sz="900">
              <a:latin typeface="Arial"/>
              <a:cs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830D38-D348-434C-92A5-0484A012C32A}"/>
              </a:ext>
            </a:extLst>
          </p:cNvPr>
          <p:cNvSpPr txBox="1"/>
          <p:nvPr/>
        </p:nvSpPr>
        <p:spPr>
          <a:xfrm>
            <a:off x="11457153" y="2472338"/>
            <a:ext cx="907964" cy="17543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900">
                <a:latin typeface="Arial"/>
                <a:cs typeface="Arial"/>
              </a:rPr>
              <a:t>780</a:t>
            </a:r>
          </a:p>
          <a:p>
            <a:pPr algn="ctr"/>
            <a:endParaRPr lang="en-US" sz="900">
              <a:latin typeface="Arial"/>
              <a:cs typeface="Arial"/>
            </a:endParaRPr>
          </a:p>
          <a:p>
            <a:pPr algn="ctr"/>
            <a:endParaRPr lang="en-US" sz="900">
              <a:latin typeface="Arial"/>
              <a:cs typeface="Arial"/>
            </a:endParaRPr>
          </a:p>
          <a:p>
            <a:pPr algn="ctr"/>
            <a:r>
              <a:rPr lang="en-US" sz="900">
                <a:latin typeface="Arial"/>
                <a:cs typeface="Arial"/>
              </a:rPr>
              <a:t>770</a:t>
            </a:r>
            <a:endParaRPr lang="en-US" sz="900"/>
          </a:p>
          <a:p>
            <a:pPr algn="ctr"/>
            <a:endParaRPr lang="en-US" sz="900">
              <a:latin typeface="Arial"/>
              <a:cs typeface="Arial"/>
            </a:endParaRPr>
          </a:p>
          <a:p>
            <a:pPr algn="ctr"/>
            <a:endParaRPr lang="en-US" sz="900">
              <a:latin typeface="Arial"/>
              <a:cs typeface="Arial"/>
            </a:endParaRPr>
          </a:p>
          <a:p>
            <a:pPr algn="ctr"/>
            <a:r>
              <a:rPr lang="en-US" sz="900">
                <a:latin typeface="Arial"/>
                <a:cs typeface="Arial"/>
              </a:rPr>
              <a:t>760</a:t>
            </a:r>
          </a:p>
          <a:p>
            <a:pPr algn="ctr"/>
            <a:endParaRPr lang="en-US" sz="900">
              <a:latin typeface="Arial"/>
              <a:cs typeface="Arial"/>
            </a:endParaRPr>
          </a:p>
          <a:p>
            <a:pPr algn="ctr"/>
            <a:endParaRPr lang="en-US" sz="900">
              <a:latin typeface="Arial"/>
              <a:cs typeface="Arial"/>
            </a:endParaRPr>
          </a:p>
          <a:p>
            <a:pPr algn="ctr"/>
            <a:r>
              <a:rPr lang="en-US" sz="900">
                <a:latin typeface="Arial"/>
                <a:cs typeface="Arial"/>
              </a:rPr>
              <a:t>750</a:t>
            </a:r>
          </a:p>
          <a:p>
            <a:pPr algn="ctr"/>
            <a:endParaRPr lang="en-US" sz="900">
              <a:latin typeface="Arial"/>
              <a:cs typeface="Arial"/>
            </a:endParaRPr>
          </a:p>
          <a:p>
            <a:pPr algn="ctr"/>
            <a:endParaRPr lang="en-US" sz="900">
              <a:latin typeface="Arial"/>
              <a:cs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2B5C160-04B7-4569-8B15-3C2FE87B5291}"/>
              </a:ext>
            </a:extLst>
          </p:cNvPr>
          <p:cNvSpPr txBox="1"/>
          <p:nvPr/>
        </p:nvSpPr>
        <p:spPr>
          <a:xfrm>
            <a:off x="11457153" y="4154314"/>
            <a:ext cx="907964" cy="203132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900">
                <a:latin typeface="Arial"/>
                <a:cs typeface="Arial"/>
              </a:rPr>
              <a:t>740</a:t>
            </a:r>
          </a:p>
          <a:p>
            <a:pPr algn="ctr"/>
            <a:endParaRPr lang="en-US" sz="900">
              <a:latin typeface="Arial"/>
              <a:cs typeface="Arial"/>
            </a:endParaRPr>
          </a:p>
          <a:p>
            <a:pPr algn="ctr"/>
            <a:endParaRPr lang="en-US" sz="900">
              <a:latin typeface="Arial"/>
              <a:cs typeface="Arial"/>
            </a:endParaRPr>
          </a:p>
          <a:p>
            <a:pPr algn="ctr"/>
            <a:r>
              <a:rPr lang="en-US" sz="900">
                <a:latin typeface="Arial"/>
                <a:cs typeface="Arial"/>
              </a:rPr>
              <a:t>730</a:t>
            </a:r>
            <a:endParaRPr lang="en-US" sz="900"/>
          </a:p>
          <a:p>
            <a:pPr algn="ctr"/>
            <a:endParaRPr lang="en-US" sz="900">
              <a:latin typeface="Arial"/>
              <a:cs typeface="Arial"/>
            </a:endParaRPr>
          </a:p>
          <a:p>
            <a:pPr algn="ctr"/>
            <a:endParaRPr lang="en-US" sz="900">
              <a:latin typeface="Arial"/>
              <a:cs typeface="Arial"/>
            </a:endParaRPr>
          </a:p>
          <a:p>
            <a:pPr algn="ctr"/>
            <a:r>
              <a:rPr lang="en-US" sz="900">
                <a:latin typeface="Arial"/>
                <a:cs typeface="Arial"/>
              </a:rPr>
              <a:t>720</a:t>
            </a:r>
          </a:p>
          <a:p>
            <a:pPr algn="ctr"/>
            <a:endParaRPr lang="en-US" sz="900">
              <a:latin typeface="Arial"/>
              <a:cs typeface="Arial"/>
            </a:endParaRPr>
          </a:p>
          <a:p>
            <a:pPr algn="ctr"/>
            <a:endParaRPr lang="en-US" sz="900">
              <a:latin typeface="Arial"/>
              <a:cs typeface="Arial"/>
            </a:endParaRPr>
          </a:p>
          <a:p>
            <a:pPr algn="ctr"/>
            <a:r>
              <a:rPr lang="en-US" sz="900">
                <a:latin typeface="Arial"/>
                <a:cs typeface="Arial"/>
              </a:rPr>
              <a:t>710</a:t>
            </a:r>
          </a:p>
          <a:p>
            <a:pPr algn="ctr"/>
            <a:endParaRPr lang="en-US" sz="900">
              <a:latin typeface="Arial"/>
              <a:cs typeface="Arial"/>
            </a:endParaRPr>
          </a:p>
          <a:p>
            <a:pPr algn="ctr"/>
            <a:endParaRPr lang="en-US" sz="900">
              <a:latin typeface="Arial"/>
              <a:cs typeface="Arial"/>
            </a:endParaRPr>
          </a:p>
          <a:p>
            <a:pPr algn="ctr"/>
            <a:r>
              <a:rPr lang="en-US" sz="900">
                <a:latin typeface="Arial"/>
                <a:cs typeface="Arial"/>
              </a:rPr>
              <a:t>700</a:t>
            </a:r>
          </a:p>
          <a:p>
            <a:pPr algn="ctr"/>
            <a:endParaRPr lang="en-US" sz="900">
              <a:latin typeface="Arial"/>
              <a:cs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EBED2B-3586-485C-8E8F-D9413CC656A7}"/>
              </a:ext>
            </a:extLst>
          </p:cNvPr>
          <p:cNvSpPr txBox="1"/>
          <p:nvPr/>
        </p:nvSpPr>
        <p:spPr>
          <a:xfrm>
            <a:off x="3967253" y="2974144"/>
            <a:ext cx="1121695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900">
                <a:latin typeface="Arial"/>
                <a:cs typeface="Arial"/>
              </a:rPr>
              <a:t>Overhead</a:t>
            </a:r>
          </a:p>
          <a:p>
            <a:pPr algn="ctr"/>
            <a:r>
              <a:rPr lang="en-US" sz="900">
                <a:latin typeface="Arial"/>
                <a:cs typeface="Arial"/>
              </a:rPr>
              <a:t>Parking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C743FF9-EF57-4C5A-9BFD-8380C7FA67C5}"/>
              </a:ext>
            </a:extLst>
          </p:cNvPr>
          <p:cNvSpPr txBox="1"/>
          <p:nvPr/>
        </p:nvSpPr>
        <p:spPr>
          <a:xfrm>
            <a:off x="6823824" y="4848860"/>
            <a:ext cx="871668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00" i="1"/>
              <a:t>Ex. 168" Sewer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C4E44F9-5489-419D-A5D0-75608543C145}"/>
              </a:ext>
            </a:extLst>
          </p:cNvPr>
          <p:cNvCxnSpPr>
            <a:cxnSpLocks/>
          </p:cNvCxnSpPr>
          <p:nvPr/>
        </p:nvCxnSpPr>
        <p:spPr>
          <a:xfrm>
            <a:off x="7451383" y="4895090"/>
            <a:ext cx="625921" cy="144979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57908FE-D09C-4E21-92D4-CA6BCAB7D1CD}"/>
              </a:ext>
            </a:extLst>
          </p:cNvPr>
          <p:cNvSpPr txBox="1"/>
          <p:nvPr/>
        </p:nvSpPr>
        <p:spPr>
          <a:xfrm>
            <a:off x="11284311" y="4793104"/>
            <a:ext cx="84379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00" i="1"/>
              <a:t>Ex. 144" Sewer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A2DA402-06BE-4243-945C-16A7B330F453}"/>
              </a:ext>
            </a:extLst>
          </p:cNvPr>
          <p:cNvSpPr txBox="1"/>
          <p:nvPr/>
        </p:nvSpPr>
        <p:spPr>
          <a:xfrm>
            <a:off x="10615238" y="5601567"/>
            <a:ext cx="84379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00" i="1"/>
              <a:t>Ex. 84" Sewer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94AEFE2-E3CE-4FE9-A048-304E4A05831F}"/>
              </a:ext>
            </a:extLst>
          </p:cNvPr>
          <p:cNvSpPr txBox="1"/>
          <p:nvPr/>
        </p:nvSpPr>
        <p:spPr>
          <a:xfrm>
            <a:off x="8087628" y="5601567"/>
            <a:ext cx="84379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00" i="1"/>
              <a:t>Ex. 108" Sewer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3366D4D-A236-4EFA-83EE-FE8DD227F51F}"/>
              </a:ext>
            </a:extLst>
          </p:cNvPr>
          <p:cNvCxnSpPr>
            <a:cxnSpLocks/>
          </p:cNvCxnSpPr>
          <p:nvPr/>
        </p:nvCxnSpPr>
        <p:spPr>
          <a:xfrm flipH="1">
            <a:off x="10967328" y="4895089"/>
            <a:ext cx="331225" cy="135687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2F4FB13-D336-4787-BFC5-2984AF6BEBA7}"/>
              </a:ext>
            </a:extLst>
          </p:cNvPr>
          <p:cNvCxnSpPr>
            <a:cxnSpLocks/>
          </p:cNvCxnSpPr>
          <p:nvPr/>
        </p:nvCxnSpPr>
        <p:spPr>
          <a:xfrm flipH="1" flipV="1">
            <a:off x="10279670" y="5067948"/>
            <a:ext cx="340517" cy="570554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F2EFFDE-A73C-4293-A089-3611502ABAF4}"/>
              </a:ext>
            </a:extLst>
          </p:cNvPr>
          <p:cNvCxnSpPr>
            <a:cxnSpLocks/>
          </p:cNvCxnSpPr>
          <p:nvPr/>
        </p:nvCxnSpPr>
        <p:spPr>
          <a:xfrm flipV="1">
            <a:off x="8910334" y="5272387"/>
            <a:ext cx="300678" cy="366117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C05AE2-BB84-4FE4-A239-A9D345B60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5392196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C9BCF-DEA0-42E9-8285-8B6AB4CAB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431" y="296677"/>
            <a:ext cx="10515600" cy="807692"/>
          </a:xfrm>
        </p:spPr>
        <p:txBody>
          <a:bodyPr>
            <a:normAutofit fontScale="90000"/>
          </a:bodyPr>
          <a:lstStyle/>
          <a:p>
            <a:r>
              <a:rPr lang="en-US"/>
              <a:t>Major Utility Challenges</a:t>
            </a:r>
            <a:br>
              <a:rPr lang="en-US"/>
            </a:br>
            <a:r>
              <a:rPr lang="en-US"/>
              <a:t>Saline Street / Alexis Street / Boundary Street</a:t>
            </a:r>
          </a:p>
        </p:txBody>
      </p:sp>
      <p:pic>
        <p:nvPicPr>
          <p:cNvPr id="10" name="Picture 9" descr="A picture containing outdoor, grass, kite, flying&#10;&#10;Description automatically generated">
            <a:extLst>
              <a:ext uri="{FF2B5EF4-FFF2-40B4-BE49-F238E27FC236}">
                <a16:creationId xmlns:a16="http://schemas.microsoft.com/office/drawing/2014/main" id="{25ACEA5F-F346-40C0-8C32-F7DDAD7C65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570" y="1340736"/>
            <a:ext cx="6780858" cy="487057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5B6B601-7773-40CA-9C22-6AD43A922904}"/>
              </a:ext>
            </a:extLst>
          </p:cNvPr>
          <p:cNvGrpSpPr/>
          <p:nvPr/>
        </p:nvGrpSpPr>
        <p:grpSpPr>
          <a:xfrm rot="780000">
            <a:off x="2865647" y="1446398"/>
            <a:ext cx="301566" cy="543077"/>
            <a:chOff x="4505377" y="425216"/>
            <a:chExt cx="301566" cy="561662"/>
          </a:xfrm>
        </p:grpSpPr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A81D5C9F-017A-4F0E-AC95-98AC231FF242}"/>
                </a:ext>
              </a:extLst>
            </p:cNvPr>
            <p:cNvSpPr/>
            <p:nvPr/>
          </p:nvSpPr>
          <p:spPr>
            <a:xfrm rot="10800000">
              <a:off x="4509298" y="425216"/>
              <a:ext cx="297645" cy="561662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6E8309D-3616-4491-9A8C-E552E26A6127}"/>
                </a:ext>
              </a:extLst>
            </p:cNvPr>
            <p:cNvSpPr txBox="1"/>
            <p:nvPr/>
          </p:nvSpPr>
          <p:spPr>
            <a:xfrm>
              <a:off x="4505377" y="573026"/>
              <a:ext cx="1892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N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52D5B43-A716-4783-A47A-D2E55404637D}"/>
              </a:ext>
            </a:extLst>
          </p:cNvPr>
          <p:cNvSpPr txBox="1"/>
          <p:nvPr/>
        </p:nvSpPr>
        <p:spPr>
          <a:xfrm>
            <a:off x="136424" y="3125030"/>
            <a:ext cx="2415264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000" u="sng"/>
              <a:t>Map Legend</a:t>
            </a:r>
          </a:p>
          <a:p>
            <a:endParaRPr lang="en-US" sz="1000" u="sng"/>
          </a:p>
          <a:p>
            <a:pPr algn="r"/>
            <a:r>
              <a:rPr lang="en-US" sz="1000"/>
              <a:t>      Proposed Storm            </a:t>
            </a:r>
          </a:p>
          <a:p>
            <a:pPr algn="r"/>
            <a:endParaRPr lang="en-US" sz="1000"/>
          </a:p>
          <a:p>
            <a:pPr algn="r"/>
            <a:r>
              <a:rPr lang="en-US" sz="1000"/>
              <a:t>Existing Sewer              </a:t>
            </a:r>
          </a:p>
          <a:p>
            <a:pPr algn="r"/>
            <a:endParaRPr lang="en-US" sz="1000"/>
          </a:p>
          <a:p>
            <a:pPr algn="r"/>
            <a:r>
              <a:rPr lang="en-US" sz="1000"/>
              <a:t>Existing Water               </a:t>
            </a:r>
          </a:p>
          <a:p>
            <a:pPr algn="r"/>
            <a:endParaRPr lang="en-US" sz="1000"/>
          </a:p>
          <a:p>
            <a:pPr algn="r"/>
            <a:r>
              <a:rPr lang="en-US" sz="1000"/>
              <a:t>Existing Electric             </a:t>
            </a:r>
          </a:p>
          <a:p>
            <a:pPr algn="r"/>
            <a:endParaRPr lang="en-US" sz="1000"/>
          </a:p>
          <a:p>
            <a:pPr algn="r"/>
            <a:r>
              <a:rPr lang="en-US" sz="1000"/>
              <a:t>Existing Gas                   </a:t>
            </a:r>
            <a:endParaRPr lang="en-US"/>
          </a:p>
          <a:p>
            <a:pPr algn="r"/>
            <a:r>
              <a:rPr lang="en-US" sz="1000"/>
              <a:t>           </a:t>
            </a:r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E114D6-15CB-4D67-A686-70437B55B17C}"/>
              </a:ext>
            </a:extLst>
          </p:cNvPr>
          <p:cNvCxnSpPr>
            <a:cxnSpLocks/>
          </p:cNvCxnSpPr>
          <p:nvPr/>
        </p:nvCxnSpPr>
        <p:spPr>
          <a:xfrm>
            <a:off x="380420" y="3562385"/>
            <a:ext cx="570723" cy="0"/>
          </a:xfrm>
          <a:prstGeom prst="line">
            <a:avLst/>
          </a:prstGeom>
          <a:ln w="44450">
            <a:solidFill>
              <a:srgbClr val="E012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468F05-2436-48B3-933F-2E1DA61B08B4}"/>
              </a:ext>
            </a:extLst>
          </p:cNvPr>
          <p:cNvCxnSpPr>
            <a:cxnSpLocks/>
          </p:cNvCxnSpPr>
          <p:nvPr/>
        </p:nvCxnSpPr>
        <p:spPr>
          <a:xfrm>
            <a:off x="380419" y="4435896"/>
            <a:ext cx="570723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02D6E53-5267-457D-B3B5-9FD3F562CA8A}"/>
              </a:ext>
            </a:extLst>
          </p:cNvPr>
          <p:cNvCxnSpPr>
            <a:cxnSpLocks/>
          </p:cNvCxnSpPr>
          <p:nvPr/>
        </p:nvCxnSpPr>
        <p:spPr>
          <a:xfrm>
            <a:off x="380420" y="4138531"/>
            <a:ext cx="570723" cy="0"/>
          </a:xfrm>
          <a:prstGeom prst="line">
            <a:avLst/>
          </a:prstGeom>
          <a:ln w="444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6286DFC-FAEB-423D-B3AB-6839F09344F8}"/>
              </a:ext>
            </a:extLst>
          </p:cNvPr>
          <p:cNvCxnSpPr>
            <a:cxnSpLocks/>
          </p:cNvCxnSpPr>
          <p:nvPr/>
        </p:nvCxnSpPr>
        <p:spPr>
          <a:xfrm>
            <a:off x="380420" y="3859750"/>
            <a:ext cx="570723" cy="0"/>
          </a:xfrm>
          <a:prstGeom prst="line">
            <a:avLst/>
          </a:prstGeom>
          <a:ln w="444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3EBEAE-7CDC-4124-BE36-F069D1EFF1F6}"/>
              </a:ext>
            </a:extLst>
          </p:cNvPr>
          <p:cNvCxnSpPr>
            <a:cxnSpLocks/>
          </p:cNvCxnSpPr>
          <p:nvPr/>
        </p:nvCxnSpPr>
        <p:spPr>
          <a:xfrm>
            <a:off x="380419" y="4751848"/>
            <a:ext cx="570723" cy="0"/>
          </a:xfrm>
          <a:prstGeom prst="line">
            <a:avLst/>
          </a:prstGeom>
          <a:ln w="444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8AE4658-7CDE-4BC0-A2C8-09C5FC8380E2}"/>
              </a:ext>
            </a:extLst>
          </p:cNvPr>
          <p:cNvSpPr txBox="1"/>
          <p:nvPr/>
        </p:nvSpPr>
        <p:spPr>
          <a:xfrm rot="4860000">
            <a:off x="3353608" y="3941459"/>
            <a:ext cx="86172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00" i="1"/>
              <a:t>Frazier Street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124A3D-62E7-442D-AB12-1B5E90963119}"/>
              </a:ext>
            </a:extLst>
          </p:cNvPr>
          <p:cNvSpPr txBox="1"/>
          <p:nvPr/>
        </p:nvSpPr>
        <p:spPr>
          <a:xfrm>
            <a:off x="7441512" y="2238165"/>
            <a:ext cx="619674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00" i="1"/>
              <a:t>I-376 WB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5A58B1-C5D2-4EA3-9AF5-F057C2CA6509}"/>
              </a:ext>
            </a:extLst>
          </p:cNvPr>
          <p:cNvSpPr txBox="1"/>
          <p:nvPr/>
        </p:nvSpPr>
        <p:spPr>
          <a:xfrm>
            <a:off x="8060080" y="5707504"/>
            <a:ext cx="798965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00" i="1"/>
              <a:t>Saline Street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53AC07-386F-4D97-A043-6ABB5D06EE2D}"/>
              </a:ext>
            </a:extLst>
          </p:cNvPr>
          <p:cNvSpPr txBox="1"/>
          <p:nvPr/>
        </p:nvSpPr>
        <p:spPr>
          <a:xfrm rot="5400000">
            <a:off x="8346950" y="4214882"/>
            <a:ext cx="1023083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00" i="1"/>
              <a:t>Boundary Street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7A5105-7433-4314-9E69-F84496BB78A9}"/>
              </a:ext>
            </a:extLst>
          </p:cNvPr>
          <p:cNvSpPr txBox="1"/>
          <p:nvPr/>
        </p:nvSpPr>
        <p:spPr>
          <a:xfrm rot="3480000">
            <a:off x="5890618" y="4362798"/>
            <a:ext cx="763108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00" i="1"/>
              <a:t>Alexis Street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FD2367-0618-4B6E-B1AE-BBFD99128E17}"/>
              </a:ext>
            </a:extLst>
          </p:cNvPr>
          <p:cNvSpPr txBox="1"/>
          <p:nvPr/>
        </p:nvSpPr>
        <p:spPr>
          <a:xfrm>
            <a:off x="6796055" y="4515199"/>
            <a:ext cx="45830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00" i="1"/>
              <a:t>Big Jim’s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3155BB-2E2C-4399-BF5C-F633A363038B}"/>
              </a:ext>
            </a:extLst>
          </p:cNvPr>
          <p:cNvSpPr txBox="1"/>
          <p:nvPr/>
        </p:nvSpPr>
        <p:spPr>
          <a:xfrm>
            <a:off x="5281020" y="5958516"/>
            <a:ext cx="592777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00" i="1"/>
              <a:t>Acorn St.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FC399D-2B4E-4605-8906-D54883F3706F}"/>
              </a:ext>
            </a:extLst>
          </p:cNvPr>
          <p:cNvSpPr txBox="1"/>
          <p:nvPr/>
        </p:nvSpPr>
        <p:spPr>
          <a:xfrm>
            <a:off x="5164478" y="4936539"/>
            <a:ext cx="70931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00" i="1"/>
              <a:t>Four Mile Run Park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766D72-123D-44B0-ACAF-1D7DDF1C765D}"/>
              </a:ext>
            </a:extLst>
          </p:cNvPr>
          <p:cNvSpPr txBox="1"/>
          <p:nvPr/>
        </p:nvSpPr>
        <p:spPr>
          <a:xfrm>
            <a:off x="7154644" y="3457364"/>
            <a:ext cx="1121695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00" i="1"/>
              <a:t>Four Mile Run Road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B04B02-5D21-40F3-B17D-8F644375F787}"/>
              </a:ext>
            </a:extLst>
          </p:cNvPr>
          <p:cNvSpPr txBox="1"/>
          <p:nvPr/>
        </p:nvSpPr>
        <p:spPr>
          <a:xfrm>
            <a:off x="4008032" y="3986282"/>
            <a:ext cx="84379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00" i="1"/>
              <a:t>Ex. 144" Sewer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E57ED8E-0790-4EE7-87CF-BDF4E26FDE00}"/>
              </a:ext>
            </a:extLst>
          </p:cNvPr>
          <p:cNvSpPr txBox="1"/>
          <p:nvPr/>
        </p:nvSpPr>
        <p:spPr>
          <a:xfrm>
            <a:off x="4214219" y="3627693"/>
            <a:ext cx="843789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00" i="1"/>
              <a:t>Ex. 50" Water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51587B-6F26-4796-8F19-DD9998C2D6A0}"/>
              </a:ext>
            </a:extLst>
          </p:cNvPr>
          <p:cNvSpPr txBox="1"/>
          <p:nvPr/>
        </p:nvSpPr>
        <p:spPr>
          <a:xfrm>
            <a:off x="4259043" y="3269104"/>
            <a:ext cx="84379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00" i="1"/>
              <a:t>Ex. 84" Sewer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458299A-6C97-4211-8645-2EC8E4FC43E1}"/>
              </a:ext>
            </a:extLst>
          </p:cNvPr>
          <p:cNvSpPr txBox="1"/>
          <p:nvPr/>
        </p:nvSpPr>
        <p:spPr>
          <a:xfrm>
            <a:off x="7755276" y="2659506"/>
            <a:ext cx="619674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00" i="1"/>
              <a:t>I-376 EB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3B5D3E0-1059-4ABE-AA51-83B7D43EA6BF}"/>
              </a:ext>
            </a:extLst>
          </p:cNvPr>
          <p:cNvCxnSpPr>
            <a:cxnSpLocks/>
          </p:cNvCxnSpPr>
          <p:nvPr/>
        </p:nvCxnSpPr>
        <p:spPr>
          <a:xfrm flipH="1">
            <a:off x="6704503" y="4815064"/>
            <a:ext cx="116071" cy="225007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D4A76E3-DCE0-40FA-9C13-C82D04DF5D94}"/>
              </a:ext>
            </a:extLst>
          </p:cNvPr>
          <p:cNvCxnSpPr>
            <a:cxnSpLocks/>
          </p:cNvCxnSpPr>
          <p:nvPr/>
        </p:nvCxnSpPr>
        <p:spPr>
          <a:xfrm>
            <a:off x="5072456" y="3389675"/>
            <a:ext cx="430775" cy="126395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0F331FF-14DE-4228-8BC9-60037DCF7B57}"/>
              </a:ext>
            </a:extLst>
          </p:cNvPr>
          <p:cNvCxnSpPr>
            <a:cxnSpLocks/>
          </p:cNvCxnSpPr>
          <p:nvPr/>
        </p:nvCxnSpPr>
        <p:spPr>
          <a:xfrm>
            <a:off x="5009702" y="3793087"/>
            <a:ext cx="332164" cy="664276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5E598C8-A86D-4F50-93C7-9D1F8FC35975}"/>
              </a:ext>
            </a:extLst>
          </p:cNvPr>
          <p:cNvCxnSpPr>
            <a:cxnSpLocks/>
          </p:cNvCxnSpPr>
          <p:nvPr/>
        </p:nvCxnSpPr>
        <p:spPr>
          <a:xfrm>
            <a:off x="4794552" y="4151674"/>
            <a:ext cx="511456" cy="574631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114E474-6A2D-4D32-9D04-FB9924F87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477621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C9BCF-DEA0-42E9-8285-8B6AB4CAB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0" y="0"/>
            <a:ext cx="5867400" cy="1115805"/>
          </a:xfrm>
        </p:spPr>
        <p:txBody>
          <a:bodyPr>
            <a:normAutofit fontScale="90000"/>
          </a:bodyPr>
          <a:lstStyle/>
          <a:p>
            <a:r>
              <a:rPr lang="en-US"/>
              <a:t>Disconnection of I-376– Boundary Street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7C4D2A-6C45-44F6-93FA-294D89B037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649" y="359655"/>
            <a:ext cx="4731702" cy="54640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B7931B-C9F4-4331-9246-963C1E064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3447" y="1373109"/>
            <a:ext cx="6858851" cy="4355887"/>
          </a:xfrm>
          <a:prstGeom prst="rect">
            <a:avLst/>
          </a:prstGeom>
        </p:spPr>
      </p:pic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247CBB9A-CA9D-4763-AE87-7C419B7607F5}"/>
              </a:ext>
            </a:extLst>
          </p:cNvPr>
          <p:cNvSpPr/>
          <p:nvPr/>
        </p:nvSpPr>
        <p:spPr>
          <a:xfrm>
            <a:off x="6217935" y="1568829"/>
            <a:ext cx="2073809" cy="792631"/>
          </a:xfrm>
          <a:prstGeom prst="wedgeRectCallout">
            <a:avLst>
              <a:gd name="adj1" fmla="val -26240"/>
              <a:gd name="adj2" fmla="val 213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Major 345 kV Electric Lines MUST be Avoided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8F365E0-8FAE-4FCE-90AE-C925FF1B9E2E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2974975" y="1965145"/>
            <a:ext cx="3242960" cy="865643"/>
          </a:xfrm>
          <a:prstGeom prst="straightConnector1">
            <a:avLst/>
          </a:prstGeom>
          <a:ln w="25400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84E4A9D-E5DA-4841-968F-D012F2AAD03B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8291744" y="1965145"/>
            <a:ext cx="925281" cy="2238555"/>
          </a:xfrm>
          <a:prstGeom prst="straightConnector1">
            <a:avLst/>
          </a:prstGeom>
          <a:ln w="25400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peech Bubble: Rectangle 18">
            <a:extLst>
              <a:ext uri="{FF2B5EF4-FFF2-40B4-BE49-F238E27FC236}">
                <a16:creationId xmlns:a16="http://schemas.microsoft.com/office/drawing/2014/main" id="{F8949182-A760-4233-ACCA-85B8E6D6E127}"/>
              </a:ext>
            </a:extLst>
          </p:cNvPr>
          <p:cNvSpPr/>
          <p:nvPr/>
        </p:nvSpPr>
        <p:spPr>
          <a:xfrm>
            <a:off x="6010788" y="3629668"/>
            <a:ext cx="1910751" cy="792631"/>
          </a:xfrm>
          <a:prstGeom prst="wedgeRectCallout">
            <a:avLst>
              <a:gd name="adj1" fmla="val -26240"/>
              <a:gd name="adj2" fmla="val 213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20” Water Line MUST Stay in Service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85C6F24-1EAD-47C9-AB24-783D678DBB2D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7921539" y="4025984"/>
            <a:ext cx="565236" cy="98341"/>
          </a:xfrm>
          <a:prstGeom prst="straightConnector1">
            <a:avLst/>
          </a:prstGeom>
          <a:ln w="25400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FA80617-F995-4CF7-8F84-CEC242D1ED72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4257582" y="3629668"/>
            <a:ext cx="1753206" cy="396316"/>
          </a:xfrm>
          <a:prstGeom prst="straightConnector1">
            <a:avLst/>
          </a:prstGeom>
          <a:ln w="25400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peech Bubble: Rectangle 27">
            <a:extLst>
              <a:ext uri="{FF2B5EF4-FFF2-40B4-BE49-F238E27FC236}">
                <a16:creationId xmlns:a16="http://schemas.microsoft.com/office/drawing/2014/main" id="{EBB263E5-14C7-4DDC-9BE2-613C537554C4}"/>
              </a:ext>
            </a:extLst>
          </p:cNvPr>
          <p:cNvSpPr/>
          <p:nvPr/>
        </p:nvSpPr>
        <p:spPr>
          <a:xfrm>
            <a:off x="5325877" y="5960034"/>
            <a:ext cx="1910751" cy="792631"/>
          </a:xfrm>
          <a:prstGeom prst="wedgeRectCallout">
            <a:avLst>
              <a:gd name="adj1" fmla="val -26240"/>
              <a:gd name="adj2" fmla="val 213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Existing Large Sewers Between 3-12’ Depth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1A7F4B4-6F53-4EDB-A348-6C08047BD026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7236628" y="5578728"/>
            <a:ext cx="819470" cy="777622"/>
          </a:xfrm>
          <a:prstGeom prst="straightConnector1">
            <a:avLst/>
          </a:prstGeom>
          <a:ln w="25400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238BB47-1E05-451B-A8C2-EE7386A9C21F}"/>
              </a:ext>
            </a:extLst>
          </p:cNvPr>
          <p:cNvCxnSpPr>
            <a:cxnSpLocks/>
            <a:stCxn id="28" idx="1"/>
          </p:cNvCxnSpPr>
          <p:nvPr/>
        </p:nvCxnSpPr>
        <p:spPr>
          <a:xfrm flipH="1" flipV="1">
            <a:off x="3701988" y="3821196"/>
            <a:ext cx="1623889" cy="2535154"/>
          </a:xfrm>
          <a:prstGeom prst="straightConnector1">
            <a:avLst/>
          </a:prstGeom>
          <a:ln w="25400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ADD1A0A-71DC-4C9C-B82F-E9DE95BE377A}"/>
              </a:ext>
            </a:extLst>
          </p:cNvPr>
          <p:cNvGrpSpPr/>
          <p:nvPr/>
        </p:nvGrpSpPr>
        <p:grpSpPr>
          <a:xfrm>
            <a:off x="4505377" y="425216"/>
            <a:ext cx="301566" cy="561662"/>
            <a:chOff x="4505377" y="425216"/>
            <a:chExt cx="301566" cy="561662"/>
          </a:xfrm>
        </p:grpSpPr>
        <p:sp>
          <p:nvSpPr>
            <p:cNvPr id="35" name="Arrow: Down 34">
              <a:extLst>
                <a:ext uri="{FF2B5EF4-FFF2-40B4-BE49-F238E27FC236}">
                  <a16:creationId xmlns:a16="http://schemas.microsoft.com/office/drawing/2014/main" id="{E7845021-8AE2-456A-BCE8-BFA7381A798B}"/>
                </a:ext>
              </a:extLst>
            </p:cNvPr>
            <p:cNvSpPr/>
            <p:nvPr/>
          </p:nvSpPr>
          <p:spPr>
            <a:xfrm rot="10800000">
              <a:off x="4509298" y="425216"/>
              <a:ext cx="297645" cy="561662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6454443-3422-4892-9D5F-0AE26BD507DC}"/>
                </a:ext>
              </a:extLst>
            </p:cNvPr>
            <p:cNvSpPr txBox="1"/>
            <p:nvPr/>
          </p:nvSpPr>
          <p:spPr>
            <a:xfrm>
              <a:off x="4505377" y="573026"/>
              <a:ext cx="1892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N</a:t>
              </a:r>
            </a:p>
          </p:txBody>
        </p:sp>
      </p:grp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F41F7706-729C-4829-B38D-4199CB5E7FC5}"/>
              </a:ext>
            </a:extLst>
          </p:cNvPr>
          <p:cNvSpPr/>
          <p:nvPr/>
        </p:nvSpPr>
        <p:spPr>
          <a:xfrm>
            <a:off x="6110280" y="2744452"/>
            <a:ext cx="2017368" cy="470647"/>
          </a:xfrm>
          <a:prstGeom prst="wedgeRectCallout">
            <a:avLst>
              <a:gd name="adj1" fmla="val -26240"/>
              <a:gd name="adj2" fmla="val 213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Existing I-376 Drainage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BD6D4B0-5F13-490F-89A0-EBE8661AF782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5819775" y="2979776"/>
            <a:ext cx="290505" cy="22538"/>
          </a:xfrm>
          <a:prstGeom prst="straightConnector1">
            <a:avLst/>
          </a:prstGeom>
          <a:ln w="25400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F618572-AD93-42DF-9C14-2FAED368797C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8127648" y="2979776"/>
            <a:ext cx="263588" cy="444217"/>
          </a:xfrm>
          <a:prstGeom prst="straightConnector1">
            <a:avLst/>
          </a:prstGeom>
          <a:ln w="25400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peech Bubble: Rectangle 21">
            <a:extLst>
              <a:ext uri="{FF2B5EF4-FFF2-40B4-BE49-F238E27FC236}">
                <a16:creationId xmlns:a16="http://schemas.microsoft.com/office/drawing/2014/main" id="{7B26FD2E-130B-4589-8F40-5119CEC090EB}"/>
              </a:ext>
            </a:extLst>
          </p:cNvPr>
          <p:cNvSpPr/>
          <p:nvPr/>
        </p:nvSpPr>
        <p:spPr>
          <a:xfrm>
            <a:off x="8204437" y="5924716"/>
            <a:ext cx="2482612" cy="365125"/>
          </a:xfrm>
          <a:prstGeom prst="wedgeRectCallout">
            <a:avLst>
              <a:gd name="adj1" fmla="val -26240"/>
              <a:gd name="adj2" fmla="val 213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Proposed Storm-Only System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C6C6669-CDB6-4C5C-8CE5-960165A03315}"/>
              </a:ext>
            </a:extLst>
          </p:cNvPr>
          <p:cNvCxnSpPr>
            <a:cxnSpLocks/>
            <a:stCxn id="22" idx="0"/>
          </p:cNvCxnSpPr>
          <p:nvPr/>
        </p:nvCxnSpPr>
        <p:spPr>
          <a:xfrm flipH="1" flipV="1">
            <a:off x="8774053" y="4374423"/>
            <a:ext cx="671690" cy="1550293"/>
          </a:xfrm>
          <a:prstGeom prst="straightConnector1">
            <a:avLst/>
          </a:prstGeom>
          <a:ln w="25400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209A72-907C-4659-A09A-50B4385E6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784261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5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CE7D2EC-9237-4E07-A445-C079B4BE7888}"/>
              </a:ext>
            </a:extLst>
          </p:cNvPr>
          <p:cNvSpPr txBox="1">
            <a:spLocks/>
          </p:cNvSpPr>
          <p:nvPr/>
        </p:nvSpPr>
        <p:spPr>
          <a:xfrm>
            <a:off x="838200" y="4350328"/>
            <a:ext cx="7290916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Proxima Nova Semibold"/>
              </a:rPr>
              <a:t>Project Schedule and Costs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6C8568-5550-42C2-B57D-FEC932E974F5}"/>
              </a:ext>
            </a:extLst>
          </p:cNvPr>
          <p:cNvSpPr/>
          <p:nvPr/>
        </p:nvSpPr>
        <p:spPr>
          <a:xfrm>
            <a:off x="838200" y="226039"/>
            <a:ext cx="135449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0">
                <a:solidFill>
                  <a:schemeClr val="bg1"/>
                </a:solidFill>
                <a:latin typeface="Proxima Nova Semibold" panose="02000506030000020004" pitchFamily="50" charset="0"/>
              </a:rPr>
              <a:t>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A3DAAA-6827-4AD9-AF7E-8F5EC2190F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1923" y="4283782"/>
            <a:ext cx="1051877" cy="139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564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6FC002-E9F0-495C-BEA1-C148A93AEB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87" y="1112779"/>
            <a:ext cx="11370025" cy="515156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9B95470-8AE6-4374-9A39-CFE121C72994}"/>
              </a:ext>
            </a:extLst>
          </p:cNvPr>
          <p:cNvSpPr txBox="1">
            <a:spLocks/>
          </p:cNvSpPr>
          <p:nvPr/>
        </p:nvSpPr>
        <p:spPr>
          <a:xfrm>
            <a:off x="508262" y="167162"/>
            <a:ext cx="10524564" cy="97237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kern="0">
                <a:solidFill>
                  <a:srgbClr val="75787B"/>
                </a:solidFill>
                <a:latin typeface="Proxima Nova Medium" panose="02000506030000020004" pitchFamily="50" charset="0"/>
              </a:rPr>
              <a:t>Project Schedule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AF786BA-95C9-43D8-8B14-5871B1DB6592}"/>
              </a:ext>
            </a:extLst>
          </p:cNvPr>
          <p:cNvSpPr txBox="1">
            <a:spLocks/>
          </p:cNvSpPr>
          <p:nvPr/>
        </p:nvSpPr>
        <p:spPr>
          <a:xfrm>
            <a:off x="11353800" y="6356350"/>
            <a:ext cx="365760" cy="365125"/>
          </a:xfrm>
          <a:prstGeom prst="rect">
            <a:avLst/>
          </a:prstGeom>
          <a:solidFill>
            <a:srgbClr val="0095C8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prstClr val="white"/>
                </a:solidFill>
                <a:latin typeface="Proxima Nova Medium"/>
              </a:rPr>
              <a:t>28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C9BCF-DEA0-42E9-8285-8B6AB4CAB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24564" cy="972370"/>
          </a:xfrm>
        </p:spPr>
        <p:txBody>
          <a:bodyPr/>
          <a:lstStyle/>
          <a:p>
            <a:r>
              <a:rPr lang="en-US"/>
              <a:t>Project Costs and Funding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EF5C33-B922-406B-87D0-434543A8E069}"/>
              </a:ext>
            </a:extLst>
          </p:cNvPr>
          <p:cNvSpPr/>
          <p:nvPr/>
        </p:nvSpPr>
        <p:spPr>
          <a:xfrm>
            <a:off x="838200" y="1282147"/>
            <a:ext cx="10025270" cy="403187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 u="sng">
                <a:solidFill>
                  <a:srgbClr val="00B0F0"/>
                </a:solidFill>
              </a:rPr>
              <a:t>Early Action Projects Design &amp; Construction Costs</a:t>
            </a:r>
            <a:br>
              <a:rPr lang="en-US" sz="3600"/>
            </a:br>
            <a:r>
              <a:rPr lang="en-US" sz="2800">
                <a:solidFill>
                  <a:srgbClr val="75787B"/>
                </a:solidFill>
              </a:rPr>
              <a:t>-  </a:t>
            </a:r>
            <a:r>
              <a:rPr lang="en-US" sz="2400">
                <a:solidFill>
                  <a:srgbClr val="75787B"/>
                </a:solidFill>
              </a:rPr>
              <a:t>Bridle Trail and Overlook Drive: $537,000</a:t>
            </a:r>
          </a:p>
          <a:p>
            <a:endParaRPr lang="en-US" sz="2400">
              <a:solidFill>
                <a:srgbClr val="75787B"/>
              </a:solidFill>
            </a:endParaRPr>
          </a:p>
          <a:p>
            <a:r>
              <a:rPr lang="en-US" sz="2800" b="1" u="sng">
                <a:solidFill>
                  <a:srgbClr val="00B0F0"/>
                </a:solidFill>
              </a:rPr>
              <a:t>Project Costs: ~$28M</a:t>
            </a:r>
            <a:br>
              <a:rPr lang="en-US" sz="3600"/>
            </a:br>
            <a:r>
              <a:rPr lang="en-US" sz="2800">
                <a:solidFill>
                  <a:srgbClr val="75787B"/>
                </a:solidFill>
              </a:rPr>
              <a:t>-  </a:t>
            </a:r>
            <a:r>
              <a:rPr lang="en-US" sz="2400">
                <a:solidFill>
                  <a:srgbClr val="75787B"/>
                </a:solidFill>
              </a:rPr>
              <a:t>Design, easement, permitting, and modeling fees: ~$7M</a:t>
            </a:r>
            <a:br>
              <a:rPr lang="en-US" sz="2400">
                <a:solidFill>
                  <a:srgbClr val="75787B"/>
                </a:solidFill>
              </a:rPr>
            </a:br>
            <a:r>
              <a:rPr lang="en-US" sz="2400">
                <a:solidFill>
                  <a:srgbClr val="75787B"/>
                </a:solidFill>
              </a:rPr>
              <a:t>-  Stream and Panther Hollow Lake and Dam: ~$1.5M</a:t>
            </a:r>
          </a:p>
          <a:p>
            <a:r>
              <a:rPr lang="en-US" sz="2400">
                <a:solidFill>
                  <a:srgbClr val="75787B"/>
                </a:solidFill>
              </a:rPr>
              <a:t>-  50-inch water relocation: ~$6M</a:t>
            </a:r>
          </a:p>
          <a:p>
            <a:r>
              <a:rPr lang="en-US" sz="2400">
                <a:solidFill>
                  <a:srgbClr val="75787B"/>
                </a:solidFill>
              </a:rPr>
              <a:t>-  Stormwater pipeline: $10M</a:t>
            </a:r>
          </a:p>
          <a:p>
            <a:r>
              <a:rPr lang="en-US" sz="2400">
                <a:solidFill>
                  <a:srgbClr val="75787B"/>
                </a:solidFill>
              </a:rPr>
              <a:t>-  Construction Management and Inspection: ~$2.5M</a:t>
            </a:r>
          </a:p>
          <a:p>
            <a:r>
              <a:rPr lang="en-US" sz="2400">
                <a:solidFill>
                  <a:srgbClr val="75787B"/>
                </a:solidFill>
              </a:rPr>
              <a:t>-  Future maintenance costs for operation of system: $500,000 - $1M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385F35-E7FC-4E4D-B144-89CDBC47E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997139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581859"/>
            <a:ext cx="4014470" cy="1141095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pc="-5"/>
              <a:t>Today’s</a:t>
            </a:r>
            <a:r>
              <a:rPr spc="-45"/>
              <a:t> </a:t>
            </a:r>
            <a:r>
              <a:rPr spc="-5"/>
              <a:t>Agenda</a:t>
            </a: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2400" b="1" spc="-5">
                <a:latin typeface="Proxima Nova"/>
                <a:cs typeface="Proxima Nova"/>
              </a:rPr>
              <a:t>6:30pm </a:t>
            </a:r>
            <a:r>
              <a:rPr sz="2400" b="1">
                <a:latin typeface="Proxima Nova"/>
                <a:cs typeface="Proxima Nova"/>
              </a:rPr>
              <a:t>–</a:t>
            </a:r>
            <a:r>
              <a:rPr sz="2400" b="1" spc="-5">
                <a:latin typeface="Proxima Nova"/>
                <a:cs typeface="Proxima Nova"/>
              </a:rPr>
              <a:t> 8:00pm</a:t>
            </a:r>
            <a:endParaRPr sz="2400">
              <a:latin typeface="Proxima Nova"/>
              <a:cs typeface="Proxima Nov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8" y="2104931"/>
            <a:ext cx="10436861" cy="31213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809750">
              <a:spcBef>
                <a:spcPts val="600"/>
              </a:spcBef>
              <a:tabLst>
                <a:tab pos="926465" algn="l"/>
              </a:tabLst>
            </a:pPr>
            <a:r>
              <a:rPr sz="3200" b="1">
                <a:solidFill>
                  <a:srgbClr val="0094C7"/>
                </a:solidFill>
                <a:latin typeface="Proxima Nova"/>
                <a:cs typeface="Proxima Nova"/>
              </a:rPr>
              <a:t>1:	</a:t>
            </a:r>
            <a:r>
              <a:rPr sz="3200" b="1" spc="-5">
                <a:solidFill>
                  <a:srgbClr val="0094C7"/>
                </a:solidFill>
                <a:latin typeface="Proxima Nova"/>
                <a:cs typeface="Proxima Nova"/>
              </a:rPr>
              <a:t>PWSA’s </a:t>
            </a:r>
            <a:r>
              <a:rPr sz="3200" b="1">
                <a:solidFill>
                  <a:srgbClr val="0094C7"/>
                </a:solidFill>
                <a:latin typeface="Proxima Nova"/>
                <a:cs typeface="Proxima Nova"/>
              </a:rPr>
              <a:t>Mission and this </a:t>
            </a:r>
            <a:r>
              <a:rPr sz="3200" b="1" spc="-5">
                <a:solidFill>
                  <a:srgbClr val="0094C7"/>
                </a:solidFill>
                <a:latin typeface="Proxima Nova"/>
                <a:cs typeface="Proxima Nova"/>
              </a:rPr>
              <a:t>Project’s </a:t>
            </a:r>
            <a:r>
              <a:rPr sz="3200" b="1">
                <a:solidFill>
                  <a:srgbClr val="0094C7"/>
                </a:solidFill>
                <a:latin typeface="Proxima Nova"/>
                <a:cs typeface="Proxima Nova"/>
              </a:rPr>
              <a:t>Goals  </a:t>
            </a:r>
            <a:r>
              <a:rPr sz="3200" b="1" spc="-5">
                <a:solidFill>
                  <a:srgbClr val="0094C7"/>
                </a:solidFill>
                <a:latin typeface="Proxima Nova"/>
                <a:cs typeface="Proxima Nova"/>
              </a:rPr>
              <a:t>2:	</a:t>
            </a:r>
            <a:r>
              <a:rPr lang="en-US" sz="3200" b="1" spc="-5">
                <a:solidFill>
                  <a:srgbClr val="0094C7"/>
                </a:solidFill>
                <a:latin typeface="Proxima Nova"/>
                <a:cs typeface="Proxima Nova"/>
              </a:rPr>
              <a:t>Four Mile Run Stormwater Improvements</a:t>
            </a:r>
            <a:endParaRPr sz="3200">
              <a:latin typeface="Proxima Nova"/>
              <a:cs typeface="Proxima Nova"/>
            </a:endParaRPr>
          </a:p>
          <a:p>
            <a:pPr marL="12700" marR="5080">
              <a:spcBef>
                <a:spcPts val="600"/>
              </a:spcBef>
              <a:tabLst>
                <a:tab pos="926465" algn="l"/>
              </a:tabLst>
            </a:pPr>
            <a:r>
              <a:rPr sz="3200" b="1">
                <a:solidFill>
                  <a:srgbClr val="0094C7"/>
                </a:solidFill>
                <a:latin typeface="Proxima Nova"/>
                <a:cs typeface="Proxima Nova"/>
              </a:rPr>
              <a:t>3:	Enhanced Modeling and </a:t>
            </a:r>
            <a:r>
              <a:rPr sz="3200" b="1" spc="-5">
                <a:solidFill>
                  <a:srgbClr val="0094C7"/>
                </a:solidFill>
                <a:latin typeface="Proxima Nova"/>
                <a:cs typeface="Proxima Nova"/>
              </a:rPr>
              <a:t>Flood </a:t>
            </a:r>
            <a:r>
              <a:rPr sz="3200" b="1">
                <a:solidFill>
                  <a:srgbClr val="0094C7"/>
                </a:solidFill>
                <a:latin typeface="Proxima Nova"/>
                <a:cs typeface="Proxima Nova"/>
              </a:rPr>
              <a:t>Mitigation Benefits  </a:t>
            </a:r>
            <a:r>
              <a:rPr sz="3200" b="1" spc="-5">
                <a:solidFill>
                  <a:srgbClr val="0094C7"/>
                </a:solidFill>
                <a:latin typeface="Proxima Nova"/>
                <a:cs typeface="Proxima Nova"/>
              </a:rPr>
              <a:t>4:	</a:t>
            </a:r>
            <a:r>
              <a:rPr lang="en-US" sz="3200" b="1" spc="-5">
                <a:solidFill>
                  <a:srgbClr val="0094C7"/>
                </a:solidFill>
                <a:latin typeface="Proxima Nova"/>
                <a:cs typeface="Proxima Nova"/>
              </a:rPr>
              <a:t>Four Mile Run Connection to Monongahela River</a:t>
            </a:r>
            <a:endParaRPr sz="3200">
              <a:latin typeface="Proxima Nova"/>
              <a:cs typeface="Proxima Nova"/>
            </a:endParaRPr>
          </a:p>
          <a:p>
            <a:pPr marL="12700" marR="4090670">
              <a:spcBef>
                <a:spcPts val="600"/>
              </a:spcBef>
              <a:tabLst>
                <a:tab pos="926465" algn="l"/>
              </a:tabLst>
            </a:pPr>
            <a:r>
              <a:rPr sz="3200" b="1" spc="-5">
                <a:solidFill>
                  <a:srgbClr val="0094C7"/>
                </a:solidFill>
                <a:latin typeface="Proxima Nova"/>
                <a:cs typeface="Proxima Nova"/>
              </a:rPr>
              <a:t>5:	</a:t>
            </a:r>
            <a:r>
              <a:rPr sz="3200" b="1">
                <a:solidFill>
                  <a:srgbClr val="0094C7"/>
                </a:solidFill>
                <a:latin typeface="Proxima Nova"/>
                <a:cs typeface="Proxima Nova"/>
              </a:rPr>
              <a:t>Project Schedule and </a:t>
            </a:r>
            <a:r>
              <a:rPr sz="3200" b="1" spc="-5">
                <a:solidFill>
                  <a:srgbClr val="0094C7"/>
                </a:solidFill>
                <a:latin typeface="Proxima Nova"/>
                <a:cs typeface="Proxima Nova"/>
              </a:rPr>
              <a:t>Costs  6:	</a:t>
            </a:r>
            <a:r>
              <a:rPr sz="3200" b="1">
                <a:solidFill>
                  <a:srgbClr val="0094C7"/>
                </a:solidFill>
                <a:latin typeface="Proxima Nova"/>
                <a:cs typeface="Proxima Nova"/>
              </a:rPr>
              <a:t>Questions and</a:t>
            </a:r>
            <a:r>
              <a:rPr sz="3200" b="1" spc="-40">
                <a:solidFill>
                  <a:srgbClr val="0094C7"/>
                </a:solidFill>
                <a:latin typeface="Proxima Nova"/>
                <a:cs typeface="Proxima Nova"/>
              </a:rPr>
              <a:t> </a:t>
            </a:r>
            <a:r>
              <a:rPr sz="3200" b="1">
                <a:solidFill>
                  <a:srgbClr val="0094C7"/>
                </a:solidFill>
                <a:latin typeface="Proxima Nova"/>
                <a:cs typeface="Proxima Nova"/>
              </a:rPr>
              <a:t>Answers</a:t>
            </a:r>
            <a:endParaRPr sz="3200">
              <a:latin typeface="Proxima Nova"/>
              <a:cs typeface="Proxima Nov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529316" y="365760"/>
            <a:ext cx="1126234" cy="2090915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A96284A-D398-4B99-AFEA-423F9BE239BE}"/>
              </a:ext>
            </a:extLst>
          </p:cNvPr>
          <p:cNvSpPr txBox="1">
            <a:spLocks/>
          </p:cNvSpPr>
          <p:nvPr/>
        </p:nvSpPr>
        <p:spPr>
          <a:xfrm>
            <a:off x="11353800" y="6356350"/>
            <a:ext cx="365760" cy="365125"/>
          </a:xfrm>
          <a:prstGeom prst="rect">
            <a:avLst/>
          </a:prstGeom>
          <a:solidFill>
            <a:srgbClr val="0095C8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EF2C0-0F61-4077-8CBF-C36A2CD726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Medium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Medium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16939" y="4906079"/>
            <a:ext cx="601345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-5">
                <a:solidFill>
                  <a:srgbClr val="FFFFFF"/>
                </a:solidFill>
                <a:latin typeface="Proxima Nova"/>
                <a:cs typeface="Proxima Nova"/>
              </a:rPr>
              <a:t>Questions and</a:t>
            </a:r>
            <a:r>
              <a:rPr sz="4400" b="1" spc="-60">
                <a:solidFill>
                  <a:srgbClr val="FFFFFF"/>
                </a:solidFill>
                <a:latin typeface="Proxima Nova"/>
                <a:cs typeface="Proxima Nova"/>
              </a:rPr>
              <a:t> </a:t>
            </a:r>
            <a:r>
              <a:rPr sz="4400" b="1">
                <a:solidFill>
                  <a:srgbClr val="FFFFFF"/>
                </a:solidFill>
                <a:latin typeface="Proxima Nova"/>
                <a:cs typeface="Proxima Nova"/>
              </a:rPr>
              <a:t>Answers</a:t>
            </a:r>
            <a:endParaRPr sz="4400">
              <a:latin typeface="Proxima Nova"/>
              <a:cs typeface="Proxima Nov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0427" y="199623"/>
            <a:ext cx="1570355" cy="3074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0" b="1">
                <a:solidFill>
                  <a:srgbClr val="FFFFFF"/>
                </a:solidFill>
                <a:latin typeface="Proxima Nova"/>
                <a:cs typeface="Proxima Nova"/>
              </a:rPr>
              <a:t>6</a:t>
            </a:r>
            <a:endParaRPr sz="20000">
              <a:latin typeface="Proxima Nova"/>
              <a:cs typeface="Proxima Nov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302240" y="4283964"/>
            <a:ext cx="1051559" cy="1391411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443A7A0-F753-4B73-9B94-55BEB69B12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9459" y="1626526"/>
            <a:ext cx="4736652" cy="156990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2298" y="547338"/>
            <a:ext cx="9148733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/>
              <a:t>Facilitating Today’s</a:t>
            </a:r>
            <a:r>
              <a:rPr sz="5400" spc="5"/>
              <a:t> </a:t>
            </a:r>
            <a:r>
              <a:rPr sz="5400" spc="-10"/>
              <a:t>Q&amp;A</a:t>
            </a:r>
            <a:endParaRPr sz="5400"/>
          </a:p>
        </p:txBody>
      </p:sp>
      <p:sp>
        <p:nvSpPr>
          <p:cNvPr id="3" name="object 3"/>
          <p:cNvSpPr txBox="1"/>
          <p:nvPr/>
        </p:nvSpPr>
        <p:spPr>
          <a:xfrm>
            <a:off x="916939" y="1610931"/>
            <a:ext cx="9342120" cy="4215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00"/>
              </a:lnSpc>
              <a:spcBef>
                <a:spcPts val="100"/>
              </a:spcBef>
            </a:pPr>
            <a:r>
              <a:rPr sz="2400" spc="-5">
                <a:solidFill>
                  <a:srgbClr val="0094C7"/>
                </a:solidFill>
                <a:latin typeface="Proxima Nova"/>
                <a:cs typeface="Proxima Nova"/>
              </a:rPr>
              <a:t>Click the Chat Icon </a:t>
            </a:r>
            <a:r>
              <a:rPr sz="2400">
                <a:solidFill>
                  <a:srgbClr val="0094C7"/>
                </a:solidFill>
                <a:latin typeface="Proxima Nova"/>
                <a:cs typeface="Proxima Nova"/>
              </a:rPr>
              <a:t>to </a:t>
            </a:r>
            <a:r>
              <a:rPr sz="2400" spc="-5">
                <a:solidFill>
                  <a:srgbClr val="0094C7"/>
                </a:solidFill>
                <a:latin typeface="Proxima Nova"/>
                <a:cs typeface="Proxima Nova"/>
              </a:rPr>
              <a:t>ask </a:t>
            </a:r>
            <a:r>
              <a:rPr sz="2400">
                <a:solidFill>
                  <a:srgbClr val="0094C7"/>
                </a:solidFill>
                <a:latin typeface="Proxima Nova"/>
                <a:cs typeface="Proxima Nova"/>
              </a:rPr>
              <a:t>a</a:t>
            </a:r>
            <a:r>
              <a:rPr sz="2400" spc="50">
                <a:solidFill>
                  <a:srgbClr val="0094C7"/>
                </a:solidFill>
                <a:latin typeface="Proxima Nova"/>
                <a:cs typeface="Proxima Nova"/>
              </a:rPr>
              <a:t> </a:t>
            </a:r>
            <a:r>
              <a:rPr sz="2400" spc="-5">
                <a:solidFill>
                  <a:srgbClr val="0094C7"/>
                </a:solidFill>
                <a:latin typeface="Proxima Nova"/>
                <a:cs typeface="Proxima Nova"/>
              </a:rPr>
              <a:t>question</a:t>
            </a:r>
            <a:endParaRPr sz="2400">
              <a:latin typeface="Proxima Nova"/>
              <a:cs typeface="Proxima Nova"/>
            </a:endParaRPr>
          </a:p>
          <a:p>
            <a:pPr marL="698500" indent="-228600">
              <a:lnSpc>
                <a:spcPts val="2515"/>
              </a:lnSpc>
              <a:buFont typeface="Arial"/>
              <a:buChar char="•"/>
              <a:tabLst>
                <a:tab pos="698500" algn="l"/>
              </a:tabLst>
            </a:pPr>
            <a:r>
              <a:rPr sz="2400">
                <a:solidFill>
                  <a:srgbClr val="75787A"/>
                </a:solidFill>
                <a:latin typeface="Proxima Nova"/>
                <a:cs typeface="Proxima Nova"/>
              </a:rPr>
              <a:t>We will </a:t>
            </a:r>
            <a:r>
              <a:rPr sz="2400" spc="-5">
                <a:solidFill>
                  <a:srgbClr val="75787A"/>
                </a:solidFill>
                <a:latin typeface="Proxima Nova"/>
                <a:cs typeface="Proxima Nova"/>
              </a:rPr>
              <a:t>answer questions </a:t>
            </a:r>
            <a:r>
              <a:rPr sz="2400">
                <a:solidFill>
                  <a:srgbClr val="75787A"/>
                </a:solidFill>
                <a:latin typeface="Proxima Nova"/>
                <a:cs typeface="Proxima Nova"/>
              </a:rPr>
              <a:t>in </a:t>
            </a:r>
            <a:r>
              <a:rPr sz="2400" spc="-5">
                <a:solidFill>
                  <a:srgbClr val="75787A"/>
                </a:solidFill>
                <a:latin typeface="Proxima Nova"/>
                <a:cs typeface="Proxima Nova"/>
              </a:rPr>
              <a:t>the chat </a:t>
            </a:r>
            <a:r>
              <a:rPr sz="2400">
                <a:solidFill>
                  <a:srgbClr val="75787A"/>
                </a:solidFill>
                <a:latin typeface="Proxima Nova"/>
                <a:cs typeface="Proxima Nova"/>
              </a:rPr>
              <a:t>first</a:t>
            </a:r>
            <a:endParaRPr sz="2400">
              <a:latin typeface="Proxima Nova"/>
              <a:cs typeface="Proxima Nova"/>
            </a:endParaRPr>
          </a:p>
          <a:p>
            <a:pPr marL="698500" indent="-228600">
              <a:lnSpc>
                <a:spcPts val="2515"/>
              </a:lnSpc>
              <a:buFont typeface="Arial"/>
              <a:buChar char="•"/>
              <a:tabLst>
                <a:tab pos="698500" algn="l"/>
              </a:tabLst>
            </a:pPr>
            <a:r>
              <a:rPr sz="2400" spc="-5">
                <a:solidFill>
                  <a:srgbClr val="75787A"/>
                </a:solidFill>
                <a:latin typeface="Proxima Nova"/>
                <a:cs typeface="Proxima Nova"/>
              </a:rPr>
              <a:t>Located bottom of </a:t>
            </a:r>
            <a:r>
              <a:rPr sz="2400">
                <a:solidFill>
                  <a:srgbClr val="75787A"/>
                </a:solidFill>
                <a:latin typeface="Proxima Nova"/>
                <a:cs typeface="Proxima Nova"/>
              </a:rPr>
              <a:t>screen</a:t>
            </a:r>
            <a:endParaRPr sz="2400">
              <a:latin typeface="Proxima Nova"/>
              <a:cs typeface="Proxima Nova"/>
            </a:endParaRPr>
          </a:p>
          <a:p>
            <a:pPr marL="698500" indent="-228600">
              <a:lnSpc>
                <a:spcPts val="2520"/>
              </a:lnSpc>
              <a:buFont typeface="Arial"/>
              <a:buChar char="•"/>
              <a:tabLst>
                <a:tab pos="698500" algn="l"/>
              </a:tabLst>
            </a:pPr>
            <a:r>
              <a:rPr sz="2400" spc="-5">
                <a:solidFill>
                  <a:srgbClr val="75787A"/>
                </a:solidFill>
                <a:latin typeface="Proxima Nova"/>
                <a:cs typeface="Proxima Nova"/>
              </a:rPr>
              <a:t>Looks </a:t>
            </a:r>
            <a:r>
              <a:rPr sz="2400">
                <a:solidFill>
                  <a:srgbClr val="75787A"/>
                </a:solidFill>
                <a:latin typeface="Proxima Nova"/>
                <a:cs typeface="Proxima Nova"/>
              </a:rPr>
              <a:t>like </a:t>
            </a:r>
            <a:r>
              <a:rPr sz="2400" spc="-5">
                <a:solidFill>
                  <a:srgbClr val="75787A"/>
                </a:solidFill>
                <a:latin typeface="Proxima Nova"/>
                <a:cs typeface="Proxima Nova"/>
              </a:rPr>
              <a:t>cartoon</a:t>
            </a:r>
            <a:r>
              <a:rPr sz="2400" spc="20">
                <a:solidFill>
                  <a:srgbClr val="75787A"/>
                </a:solidFill>
                <a:latin typeface="Proxima Nova"/>
                <a:cs typeface="Proxima Nova"/>
              </a:rPr>
              <a:t> </a:t>
            </a:r>
            <a:r>
              <a:rPr sz="2400" spc="-5">
                <a:solidFill>
                  <a:srgbClr val="75787A"/>
                </a:solidFill>
                <a:latin typeface="Proxima Nova"/>
                <a:cs typeface="Proxima Nova"/>
              </a:rPr>
              <a:t>bubble</a:t>
            </a:r>
            <a:endParaRPr sz="2400">
              <a:latin typeface="Proxima Nova"/>
              <a:cs typeface="Proxima Nova"/>
            </a:endParaRPr>
          </a:p>
          <a:p>
            <a:pPr marL="698500" indent="-228600">
              <a:lnSpc>
                <a:spcPts val="2515"/>
              </a:lnSpc>
              <a:buFont typeface="Arial"/>
              <a:buChar char="•"/>
              <a:tabLst>
                <a:tab pos="698500" algn="l"/>
              </a:tabLst>
            </a:pPr>
            <a:r>
              <a:rPr sz="2400">
                <a:solidFill>
                  <a:srgbClr val="75787A"/>
                </a:solidFill>
                <a:latin typeface="Proxima Nova"/>
                <a:cs typeface="Proxima Nova"/>
              </a:rPr>
              <a:t>Type </a:t>
            </a:r>
            <a:r>
              <a:rPr sz="2400" spc="-5">
                <a:solidFill>
                  <a:srgbClr val="75787A"/>
                </a:solidFill>
                <a:latin typeface="Proxima Nova"/>
                <a:cs typeface="Proxima Nova"/>
              </a:rPr>
              <a:t>question </a:t>
            </a:r>
            <a:r>
              <a:rPr sz="2400">
                <a:solidFill>
                  <a:srgbClr val="75787A"/>
                </a:solidFill>
                <a:latin typeface="Proxima Nova"/>
                <a:cs typeface="Proxima Nova"/>
              </a:rPr>
              <a:t>in </a:t>
            </a:r>
            <a:r>
              <a:rPr sz="2400" spc="-5">
                <a:solidFill>
                  <a:srgbClr val="75787A"/>
                </a:solidFill>
                <a:latin typeface="Proxima Nova"/>
                <a:cs typeface="Proxima Nova"/>
              </a:rPr>
              <a:t>dialogue box; </a:t>
            </a:r>
            <a:r>
              <a:rPr sz="2400">
                <a:solidFill>
                  <a:srgbClr val="75787A"/>
                </a:solidFill>
                <a:latin typeface="Proxima Nova"/>
                <a:cs typeface="Proxima Nova"/>
              </a:rPr>
              <a:t>press </a:t>
            </a:r>
            <a:r>
              <a:rPr sz="2400" spc="-5">
                <a:solidFill>
                  <a:srgbClr val="75787A"/>
                </a:solidFill>
                <a:latin typeface="Proxima Nova"/>
                <a:cs typeface="Proxima Nova"/>
              </a:rPr>
              <a:t>enter </a:t>
            </a:r>
            <a:r>
              <a:rPr sz="2400">
                <a:solidFill>
                  <a:srgbClr val="75787A"/>
                </a:solidFill>
                <a:latin typeface="Proxima Nova"/>
                <a:cs typeface="Proxima Nova"/>
              </a:rPr>
              <a:t>to</a:t>
            </a:r>
            <a:r>
              <a:rPr sz="2400" spc="-20">
                <a:solidFill>
                  <a:srgbClr val="75787A"/>
                </a:solidFill>
                <a:latin typeface="Proxima Nova"/>
                <a:cs typeface="Proxima Nova"/>
              </a:rPr>
              <a:t> </a:t>
            </a:r>
            <a:r>
              <a:rPr sz="2400" spc="-5">
                <a:solidFill>
                  <a:srgbClr val="75787A"/>
                </a:solidFill>
                <a:latin typeface="Proxima Nova"/>
                <a:cs typeface="Proxima Nova"/>
              </a:rPr>
              <a:t>send</a:t>
            </a:r>
            <a:endParaRPr sz="2400">
              <a:latin typeface="Proxima Nova"/>
              <a:cs typeface="Proxima Nova"/>
            </a:endParaRPr>
          </a:p>
          <a:p>
            <a:pPr marL="698500" indent="-228600">
              <a:lnSpc>
                <a:spcPts val="2695"/>
              </a:lnSpc>
              <a:buFont typeface="Arial"/>
              <a:buChar char="•"/>
              <a:tabLst>
                <a:tab pos="698500" algn="l"/>
              </a:tabLst>
            </a:pPr>
            <a:r>
              <a:rPr sz="2400">
                <a:solidFill>
                  <a:srgbClr val="75787A"/>
                </a:solidFill>
                <a:latin typeface="Proxima Nova"/>
                <a:cs typeface="Proxima Nova"/>
              </a:rPr>
              <a:t>All </a:t>
            </a:r>
            <a:r>
              <a:rPr sz="2400" spc="-5">
                <a:solidFill>
                  <a:srgbClr val="75787A"/>
                </a:solidFill>
                <a:latin typeface="Proxima Nova"/>
                <a:cs typeface="Proxima Nova"/>
              </a:rPr>
              <a:t>attendees and facilitators </a:t>
            </a:r>
            <a:r>
              <a:rPr sz="2400">
                <a:solidFill>
                  <a:srgbClr val="75787A"/>
                </a:solidFill>
                <a:latin typeface="Proxima Nova"/>
                <a:cs typeface="Proxima Nova"/>
              </a:rPr>
              <a:t>will see </a:t>
            </a:r>
            <a:r>
              <a:rPr sz="2400" spc="-5">
                <a:solidFill>
                  <a:srgbClr val="75787A"/>
                </a:solidFill>
                <a:latin typeface="Proxima Nova"/>
                <a:cs typeface="Proxima Nova"/>
              </a:rPr>
              <a:t>your</a:t>
            </a:r>
            <a:r>
              <a:rPr sz="2400" spc="-25">
                <a:solidFill>
                  <a:srgbClr val="75787A"/>
                </a:solidFill>
                <a:latin typeface="Proxima Nova"/>
                <a:cs typeface="Proxima Nova"/>
              </a:rPr>
              <a:t> </a:t>
            </a:r>
            <a:r>
              <a:rPr sz="2400" spc="-5">
                <a:solidFill>
                  <a:srgbClr val="75787A"/>
                </a:solidFill>
                <a:latin typeface="Proxima Nova"/>
                <a:cs typeface="Proxima Nova"/>
              </a:rPr>
              <a:t>question</a:t>
            </a:r>
            <a:endParaRPr sz="2400">
              <a:latin typeface="Proxima Nova"/>
              <a:cs typeface="Proxima Nova"/>
            </a:endParaRPr>
          </a:p>
          <a:p>
            <a:pPr marL="12700">
              <a:lnSpc>
                <a:spcPts val="2695"/>
              </a:lnSpc>
              <a:spcBef>
                <a:spcPts val="140"/>
              </a:spcBef>
            </a:pPr>
            <a:r>
              <a:rPr sz="2400">
                <a:solidFill>
                  <a:srgbClr val="0094C7"/>
                </a:solidFill>
                <a:latin typeface="Proxima Nova"/>
                <a:cs typeface="Proxima Nova"/>
              </a:rPr>
              <a:t>Open </a:t>
            </a:r>
            <a:r>
              <a:rPr sz="2400" spc="-5">
                <a:solidFill>
                  <a:srgbClr val="0094C7"/>
                </a:solidFill>
                <a:latin typeface="Proxima Nova"/>
                <a:cs typeface="Proxima Nova"/>
              </a:rPr>
              <a:t>Q&amp;A</a:t>
            </a:r>
            <a:r>
              <a:rPr sz="2400" spc="-10">
                <a:solidFill>
                  <a:srgbClr val="0094C7"/>
                </a:solidFill>
                <a:latin typeface="Proxima Nova"/>
                <a:cs typeface="Proxima Nova"/>
              </a:rPr>
              <a:t> </a:t>
            </a:r>
            <a:r>
              <a:rPr sz="2400" spc="-5">
                <a:solidFill>
                  <a:srgbClr val="0094C7"/>
                </a:solidFill>
                <a:latin typeface="Proxima Nova"/>
                <a:cs typeface="Proxima Nova"/>
              </a:rPr>
              <a:t>Discussion</a:t>
            </a:r>
            <a:endParaRPr sz="2400">
              <a:latin typeface="Proxima Nova"/>
              <a:cs typeface="Proxima Nova"/>
            </a:endParaRPr>
          </a:p>
          <a:p>
            <a:pPr marL="698500" indent="-228600">
              <a:lnSpc>
                <a:spcPts val="2515"/>
              </a:lnSpc>
              <a:buFont typeface="Arial"/>
              <a:buChar char="•"/>
              <a:tabLst>
                <a:tab pos="698500" algn="l"/>
              </a:tabLst>
            </a:pPr>
            <a:r>
              <a:rPr sz="2400">
                <a:solidFill>
                  <a:srgbClr val="75787A"/>
                </a:solidFill>
                <a:latin typeface="Proxima Nova"/>
                <a:cs typeface="Proxima Nova"/>
              </a:rPr>
              <a:t>We will </a:t>
            </a:r>
            <a:r>
              <a:rPr sz="2400" spc="-5">
                <a:solidFill>
                  <a:srgbClr val="75787A"/>
                </a:solidFill>
                <a:latin typeface="Proxima Nova"/>
                <a:cs typeface="Proxima Nova"/>
              </a:rPr>
              <a:t>call on those </a:t>
            </a:r>
            <a:r>
              <a:rPr sz="2400">
                <a:solidFill>
                  <a:srgbClr val="75787A"/>
                </a:solidFill>
                <a:latin typeface="Proxima Nova"/>
                <a:cs typeface="Proxima Nova"/>
              </a:rPr>
              <a:t>with</a:t>
            </a:r>
            <a:r>
              <a:rPr sz="2400" spc="5">
                <a:solidFill>
                  <a:srgbClr val="75787A"/>
                </a:solidFill>
                <a:latin typeface="Proxima Nova"/>
                <a:cs typeface="Proxima Nova"/>
              </a:rPr>
              <a:t> </a:t>
            </a:r>
            <a:r>
              <a:rPr sz="2400" spc="-5">
                <a:solidFill>
                  <a:srgbClr val="75787A"/>
                </a:solidFill>
                <a:latin typeface="Proxima Nova"/>
                <a:cs typeface="Proxima Nova"/>
              </a:rPr>
              <a:t>questions</a:t>
            </a:r>
            <a:endParaRPr sz="2400">
              <a:latin typeface="Proxima Nova"/>
              <a:cs typeface="Proxima Nova"/>
            </a:endParaRPr>
          </a:p>
          <a:p>
            <a:pPr marL="698500" indent="-228600">
              <a:lnSpc>
                <a:spcPts val="2520"/>
              </a:lnSpc>
              <a:buFont typeface="Arial"/>
              <a:buChar char="•"/>
              <a:tabLst>
                <a:tab pos="698500" algn="l"/>
              </a:tabLst>
            </a:pPr>
            <a:r>
              <a:rPr sz="2400" spc="-5">
                <a:solidFill>
                  <a:srgbClr val="75787A"/>
                </a:solidFill>
                <a:latin typeface="Proxima Nova"/>
                <a:cs typeface="Proxima Nova"/>
              </a:rPr>
              <a:t>Everyone </a:t>
            </a:r>
            <a:r>
              <a:rPr sz="2400">
                <a:solidFill>
                  <a:srgbClr val="75787A"/>
                </a:solidFill>
                <a:latin typeface="Proxima Nova"/>
                <a:cs typeface="Proxima Nova"/>
              </a:rPr>
              <a:t>will </a:t>
            </a:r>
            <a:r>
              <a:rPr sz="2400" spc="-5">
                <a:solidFill>
                  <a:srgbClr val="75787A"/>
                </a:solidFill>
                <a:latin typeface="Proxima Nova"/>
                <a:cs typeface="Proxima Nova"/>
              </a:rPr>
              <a:t>have </a:t>
            </a:r>
            <a:r>
              <a:rPr sz="2400">
                <a:solidFill>
                  <a:srgbClr val="75787A"/>
                </a:solidFill>
                <a:latin typeface="Proxima Nova"/>
                <a:cs typeface="Proxima Nova"/>
              </a:rPr>
              <a:t>a </a:t>
            </a:r>
            <a:r>
              <a:rPr sz="2400" spc="-5">
                <a:solidFill>
                  <a:srgbClr val="75787A"/>
                </a:solidFill>
                <a:latin typeface="Proxima Nova"/>
                <a:cs typeface="Proxima Nova"/>
              </a:rPr>
              <a:t>chance </a:t>
            </a:r>
            <a:r>
              <a:rPr sz="2400">
                <a:solidFill>
                  <a:srgbClr val="75787A"/>
                </a:solidFill>
                <a:latin typeface="Proxima Nova"/>
                <a:cs typeface="Proxima Nova"/>
              </a:rPr>
              <a:t>to</a:t>
            </a:r>
            <a:r>
              <a:rPr sz="2400" spc="20">
                <a:solidFill>
                  <a:srgbClr val="75787A"/>
                </a:solidFill>
                <a:latin typeface="Proxima Nova"/>
                <a:cs typeface="Proxima Nova"/>
              </a:rPr>
              <a:t> </a:t>
            </a:r>
            <a:r>
              <a:rPr sz="2400" spc="-5">
                <a:solidFill>
                  <a:srgbClr val="75787A"/>
                </a:solidFill>
                <a:latin typeface="Proxima Nova"/>
                <a:cs typeface="Proxima Nova"/>
              </a:rPr>
              <a:t>speak</a:t>
            </a:r>
            <a:endParaRPr sz="2400">
              <a:latin typeface="Proxima Nova"/>
              <a:cs typeface="Proxima Nova"/>
            </a:endParaRPr>
          </a:p>
          <a:p>
            <a:pPr marL="698500" indent="-228600">
              <a:lnSpc>
                <a:spcPts val="2515"/>
              </a:lnSpc>
              <a:buFont typeface="Arial"/>
              <a:buChar char="•"/>
              <a:tabLst>
                <a:tab pos="698500" algn="l"/>
              </a:tabLst>
            </a:pPr>
            <a:r>
              <a:rPr sz="2400" spc="-5">
                <a:solidFill>
                  <a:srgbClr val="75787A"/>
                </a:solidFill>
                <a:latin typeface="Proxima Nova"/>
                <a:cs typeface="Proxima Nova"/>
              </a:rPr>
              <a:t>Speak politely; one at </a:t>
            </a:r>
            <a:r>
              <a:rPr sz="2400">
                <a:solidFill>
                  <a:srgbClr val="75787A"/>
                </a:solidFill>
                <a:latin typeface="Proxima Nova"/>
                <a:cs typeface="Proxima Nova"/>
              </a:rPr>
              <a:t>a</a:t>
            </a:r>
            <a:r>
              <a:rPr sz="2400" spc="25">
                <a:solidFill>
                  <a:srgbClr val="75787A"/>
                </a:solidFill>
                <a:latin typeface="Proxima Nova"/>
                <a:cs typeface="Proxima Nova"/>
              </a:rPr>
              <a:t> </a:t>
            </a:r>
            <a:r>
              <a:rPr sz="2400">
                <a:solidFill>
                  <a:srgbClr val="75787A"/>
                </a:solidFill>
                <a:latin typeface="Proxima Nova"/>
                <a:cs typeface="Proxima Nova"/>
              </a:rPr>
              <a:t>time</a:t>
            </a:r>
            <a:endParaRPr sz="2400">
              <a:latin typeface="Proxima Nova"/>
              <a:cs typeface="Proxima Nova"/>
            </a:endParaRPr>
          </a:p>
          <a:p>
            <a:pPr marL="698500" indent="-228600">
              <a:lnSpc>
                <a:spcPts val="2695"/>
              </a:lnSpc>
              <a:buFont typeface="Arial"/>
              <a:buChar char="•"/>
              <a:tabLst>
                <a:tab pos="698500" algn="l"/>
              </a:tabLst>
            </a:pPr>
            <a:r>
              <a:rPr sz="2400" spc="-5">
                <a:solidFill>
                  <a:srgbClr val="75787A"/>
                </a:solidFill>
                <a:latin typeface="Proxima Nova"/>
                <a:cs typeface="Proxima Nova"/>
              </a:rPr>
              <a:t>You may continue </a:t>
            </a:r>
            <a:r>
              <a:rPr sz="2400">
                <a:solidFill>
                  <a:srgbClr val="75787A"/>
                </a:solidFill>
                <a:latin typeface="Proxima Nova"/>
                <a:cs typeface="Proxima Nova"/>
              </a:rPr>
              <a:t>to </a:t>
            </a:r>
            <a:r>
              <a:rPr sz="2400" spc="-5">
                <a:solidFill>
                  <a:srgbClr val="75787A"/>
                </a:solidFill>
                <a:latin typeface="Proxima Nova"/>
                <a:cs typeface="Proxima Nova"/>
              </a:rPr>
              <a:t>use chat feature </a:t>
            </a:r>
            <a:r>
              <a:rPr sz="2400">
                <a:solidFill>
                  <a:srgbClr val="75787A"/>
                </a:solidFill>
                <a:latin typeface="Proxima Nova"/>
                <a:cs typeface="Proxima Nova"/>
              </a:rPr>
              <a:t>to </a:t>
            </a:r>
            <a:r>
              <a:rPr sz="2400" spc="-5">
                <a:solidFill>
                  <a:srgbClr val="75787A"/>
                </a:solidFill>
                <a:latin typeface="Proxima Nova"/>
                <a:cs typeface="Proxima Nova"/>
              </a:rPr>
              <a:t>ask</a:t>
            </a:r>
            <a:r>
              <a:rPr sz="2400" spc="50">
                <a:solidFill>
                  <a:srgbClr val="75787A"/>
                </a:solidFill>
                <a:latin typeface="Proxima Nova"/>
                <a:cs typeface="Proxima Nova"/>
              </a:rPr>
              <a:t> </a:t>
            </a:r>
            <a:r>
              <a:rPr sz="2400" spc="-5">
                <a:solidFill>
                  <a:srgbClr val="75787A"/>
                </a:solidFill>
                <a:latin typeface="Proxima Nova"/>
                <a:cs typeface="Proxima Nova"/>
              </a:rPr>
              <a:t>questions</a:t>
            </a:r>
            <a:endParaRPr sz="2400">
              <a:latin typeface="Proxima Nova"/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2295"/>
              </a:spcBef>
            </a:pPr>
            <a:r>
              <a:rPr sz="1800" spc="-5">
                <a:solidFill>
                  <a:srgbClr val="75787A"/>
                </a:solidFill>
                <a:latin typeface="Proxima Nova"/>
                <a:cs typeface="Proxima Nova"/>
              </a:rPr>
              <a:t>For more information </a:t>
            </a:r>
            <a:r>
              <a:rPr sz="1800">
                <a:solidFill>
                  <a:srgbClr val="75787A"/>
                </a:solidFill>
                <a:latin typeface="Proxima Nova"/>
                <a:cs typeface="Proxima Nova"/>
              </a:rPr>
              <a:t>or </a:t>
            </a:r>
            <a:r>
              <a:rPr sz="1800" spc="-5">
                <a:solidFill>
                  <a:srgbClr val="75787A"/>
                </a:solidFill>
                <a:latin typeface="Proxima Nova"/>
                <a:cs typeface="Proxima Nova"/>
              </a:rPr>
              <a:t>to ask </a:t>
            </a:r>
            <a:r>
              <a:rPr sz="1800">
                <a:solidFill>
                  <a:srgbClr val="75787A"/>
                </a:solidFill>
                <a:latin typeface="Proxima Nova"/>
                <a:cs typeface="Proxima Nova"/>
              </a:rPr>
              <a:t>a </a:t>
            </a:r>
            <a:r>
              <a:rPr sz="1800" spc="-5">
                <a:solidFill>
                  <a:srgbClr val="75787A"/>
                </a:solidFill>
                <a:latin typeface="Proxima Nova"/>
                <a:cs typeface="Proxima Nova"/>
              </a:rPr>
              <a:t>question </a:t>
            </a:r>
            <a:r>
              <a:rPr sz="1800" spc="-10">
                <a:solidFill>
                  <a:srgbClr val="75787A"/>
                </a:solidFill>
                <a:latin typeface="Proxima Nova"/>
                <a:cs typeface="Proxima Nova"/>
              </a:rPr>
              <a:t>after </a:t>
            </a:r>
            <a:r>
              <a:rPr sz="1800" spc="-5">
                <a:solidFill>
                  <a:srgbClr val="75787A"/>
                </a:solidFill>
                <a:latin typeface="Proxima Nova"/>
                <a:cs typeface="Proxima Nova"/>
              </a:rPr>
              <a:t>the meeting, please visit</a:t>
            </a:r>
            <a:r>
              <a:rPr sz="1800" spc="-45">
                <a:solidFill>
                  <a:srgbClr val="75787A"/>
                </a:solidFill>
                <a:latin typeface="Proxima Nova"/>
                <a:cs typeface="Proxima Nova"/>
              </a:rPr>
              <a:t> </a:t>
            </a:r>
            <a:r>
              <a:rPr sz="1800" u="sng" spc="-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Proxima Nova"/>
                <a:cs typeface="Proxima Nova"/>
                <a:hlinkClick r:id="rId3"/>
              </a:rPr>
              <a:t>www.pgh2o.com/4mr</a:t>
            </a:r>
            <a:endParaRPr sz="1800">
              <a:latin typeface="Proxima Nova"/>
              <a:cs typeface="Proxima Nov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435746" y="6431724"/>
            <a:ext cx="19939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7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lang="en-US" sz="1200" spc="7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19BCD01-0F69-4AC9-8247-42BFEC59C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31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F26088F-8F55-414D-8E50-01B821ECC8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6627" y="1176786"/>
            <a:ext cx="5300053" cy="1756632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7230" y="626552"/>
            <a:ext cx="1027239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/>
              <a:t>Submitting </a:t>
            </a:r>
            <a:r>
              <a:rPr spc="-10"/>
              <a:t>Questions </a:t>
            </a:r>
            <a:r>
              <a:rPr spc="-5"/>
              <a:t>Using</a:t>
            </a:r>
            <a:r>
              <a:rPr spc="-75"/>
              <a:t> </a:t>
            </a:r>
            <a:r>
              <a:rPr spc="-10"/>
              <a:t>Zoom</a:t>
            </a:r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16939" y="1617572"/>
            <a:ext cx="9342120" cy="50270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75"/>
              </a:lnSpc>
              <a:spcBef>
                <a:spcPts val="100"/>
              </a:spcBef>
            </a:pPr>
            <a:r>
              <a:rPr sz="2400" spc="-5">
                <a:solidFill>
                  <a:srgbClr val="0094C7"/>
                </a:solidFill>
                <a:latin typeface="Proxima Nova"/>
                <a:cs typeface="Proxima Nova"/>
              </a:rPr>
              <a:t>During</a:t>
            </a:r>
            <a:r>
              <a:rPr sz="2400" spc="-10">
                <a:solidFill>
                  <a:srgbClr val="0094C7"/>
                </a:solidFill>
                <a:latin typeface="Proxima Nova"/>
                <a:cs typeface="Proxima Nova"/>
              </a:rPr>
              <a:t> </a:t>
            </a:r>
            <a:r>
              <a:rPr sz="2400" spc="-5">
                <a:solidFill>
                  <a:srgbClr val="0094C7"/>
                </a:solidFill>
                <a:latin typeface="Proxima Nova"/>
                <a:cs typeface="Proxima Nova"/>
              </a:rPr>
              <a:t>Presentation</a:t>
            </a:r>
            <a:endParaRPr sz="2400">
              <a:latin typeface="Proxima Nova"/>
              <a:cs typeface="Proxima Nova"/>
            </a:endParaRPr>
          </a:p>
          <a:p>
            <a:pPr marL="698500" indent="-228600">
              <a:lnSpc>
                <a:spcPts val="2180"/>
              </a:lnSpc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2000">
                <a:solidFill>
                  <a:srgbClr val="75787A"/>
                </a:solidFill>
                <a:latin typeface="Proxima Nova"/>
                <a:cs typeface="Proxima Nova"/>
              </a:rPr>
              <a:t>Participants </a:t>
            </a:r>
            <a:r>
              <a:rPr sz="2000" spc="5">
                <a:solidFill>
                  <a:srgbClr val="75787A"/>
                </a:solidFill>
                <a:latin typeface="Proxima Nova"/>
                <a:cs typeface="Proxima Nova"/>
              </a:rPr>
              <a:t>will </a:t>
            </a:r>
            <a:r>
              <a:rPr sz="2000">
                <a:solidFill>
                  <a:srgbClr val="75787A"/>
                </a:solidFill>
                <a:latin typeface="Proxima Nova"/>
                <a:cs typeface="Proxima Nova"/>
              </a:rPr>
              <a:t>be</a:t>
            </a:r>
            <a:r>
              <a:rPr sz="2000" spc="-105">
                <a:solidFill>
                  <a:srgbClr val="75787A"/>
                </a:solidFill>
                <a:latin typeface="Proxima Nova"/>
                <a:cs typeface="Proxima Nova"/>
              </a:rPr>
              <a:t> </a:t>
            </a:r>
            <a:r>
              <a:rPr sz="2000">
                <a:solidFill>
                  <a:srgbClr val="75787A"/>
                </a:solidFill>
                <a:latin typeface="Proxima Nova"/>
                <a:cs typeface="Proxima Nova"/>
              </a:rPr>
              <a:t>muted</a:t>
            </a:r>
            <a:endParaRPr sz="2000">
              <a:latin typeface="Proxima Nova"/>
              <a:cs typeface="Proxima Nova"/>
            </a:endParaRPr>
          </a:p>
          <a:p>
            <a:pPr marL="698500" indent="-228600">
              <a:lnSpc>
                <a:spcPts val="2285"/>
              </a:lnSpc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2000" spc="-5">
                <a:solidFill>
                  <a:srgbClr val="75787A"/>
                </a:solidFill>
                <a:latin typeface="Proxima Nova"/>
                <a:cs typeface="Proxima Nova"/>
              </a:rPr>
              <a:t>To </a:t>
            </a:r>
            <a:r>
              <a:rPr sz="2000">
                <a:solidFill>
                  <a:srgbClr val="75787A"/>
                </a:solidFill>
                <a:latin typeface="Proxima Nova"/>
                <a:cs typeface="Proxima Nova"/>
              </a:rPr>
              <a:t>ask a question use </a:t>
            </a:r>
            <a:r>
              <a:rPr sz="2000" spc="-5">
                <a:solidFill>
                  <a:srgbClr val="75787A"/>
                </a:solidFill>
                <a:latin typeface="Proxima Nova"/>
                <a:cs typeface="Proxima Nova"/>
              </a:rPr>
              <a:t>the </a:t>
            </a:r>
            <a:r>
              <a:rPr sz="2000">
                <a:solidFill>
                  <a:srgbClr val="75787A"/>
                </a:solidFill>
                <a:latin typeface="Proxima Nova"/>
                <a:cs typeface="Proxima Nova"/>
              </a:rPr>
              <a:t>chat box</a:t>
            </a:r>
            <a:r>
              <a:rPr sz="2000" spc="-160">
                <a:solidFill>
                  <a:srgbClr val="75787A"/>
                </a:solidFill>
                <a:latin typeface="Proxima Nova"/>
                <a:cs typeface="Proxima Nova"/>
              </a:rPr>
              <a:t> </a:t>
            </a:r>
            <a:r>
              <a:rPr sz="2000">
                <a:solidFill>
                  <a:srgbClr val="75787A"/>
                </a:solidFill>
                <a:latin typeface="Proxima Nova"/>
                <a:cs typeface="Proxima Nova"/>
              </a:rPr>
              <a:t>below</a:t>
            </a:r>
            <a:endParaRPr lang="en-US" sz="2000">
              <a:solidFill>
                <a:srgbClr val="75787A"/>
              </a:solidFill>
              <a:latin typeface="Proxima Nova"/>
              <a:cs typeface="Proxima Nova"/>
            </a:endParaRPr>
          </a:p>
          <a:p>
            <a:pPr marL="698500" indent="-228600">
              <a:lnSpc>
                <a:spcPts val="2285"/>
              </a:lnSpc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lang="en-US" sz="2000">
                <a:solidFill>
                  <a:srgbClr val="75787A"/>
                </a:solidFill>
                <a:latin typeface="Proxima Nova"/>
                <a:cs typeface="Proxima Nova"/>
              </a:rPr>
              <a:t>We will pause between sections to answer clarifying questions about information presented on slides</a:t>
            </a:r>
            <a:endParaRPr sz="2000">
              <a:latin typeface="Proxima Nova"/>
              <a:cs typeface="Proxima Nova"/>
            </a:endParaRPr>
          </a:p>
          <a:p>
            <a:pPr marL="12700">
              <a:lnSpc>
                <a:spcPts val="2770"/>
              </a:lnSpc>
              <a:spcBef>
                <a:spcPts val="140"/>
              </a:spcBef>
            </a:pPr>
            <a:r>
              <a:rPr sz="2400" spc="-5">
                <a:solidFill>
                  <a:srgbClr val="0094C7"/>
                </a:solidFill>
                <a:latin typeface="Proxima Nova"/>
                <a:cs typeface="Proxima Nova"/>
              </a:rPr>
              <a:t>Click the Chat</a:t>
            </a:r>
            <a:r>
              <a:rPr sz="2400" spc="20">
                <a:solidFill>
                  <a:srgbClr val="0094C7"/>
                </a:solidFill>
                <a:latin typeface="Proxima Nova"/>
                <a:cs typeface="Proxima Nova"/>
              </a:rPr>
              <a:t> </a:t>
            </a:r>
            <a:r>
              <a:rPr sz="2400" spc="-5">
                <a:solidFill>
                  <a:srgbClr val="0094C7"/>
                </a:solidFill>
                <a:latin typeface="Proxima Nova"/>
                <a:cs typeface="Proxima Nova"/>
              </a:rPr>
              <a:t>Icon</a:t>
            </a:r>
            <a:endParaRPr sz="2400">
              <a:latin typeface="Proxima Nova"/>
              <a:cs typeface="Proxima Nova"/>
            </a:endParaRPr>
          </a:p>
          <a:p>
            <a:pPr marL="698500" indent="-228600">
              <a:lnSpc>
                <a:spcPts val="2180"/>
              </a:lnSpc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2000">
                <a:solidFill>
                  <a:srgbClr val="75787A"/>
                </a:solidFill>
                <a:latin typeface="Proxima Nova"/>
                <a:cs typeface="Proxima Nova"/>
              </a:rPr>
              <a:t>Located bottom of</a:t>
            </a:r>
            <a:r>
              <a:rPr sz="2000" spc="-120">
                <a:solidFill>
                  <a:srgbClr val="75787A"/>
                </a:solidFill>
                <a:latin typeface="Proxima Nova"/>
                <a:cs typeface="Proxima Nova"/>
              </a:rPr>
              <a:t> </a:t>
            </a:r>
            <a:r>
              <a:rPr sz="2000">
                <a:solidFill>
                  <a:srgbClr val="75787A"/>
                </a:solidFill>
                <a:latin typeface="Proxima Nova"/>
                <a:cs typeface="Proxima Nova"/>
              </a:rPr>
              <a:t>screen</a:t>
            </a:r>
            <a:endParaRPr sz="2000">
              <a:latin typeface="Proxima Nova"/>
              <a:cs typeface="Proxima Nova"/>
            </a:endParaRPr>
          </a:p>
          <a:p>
            <a:pPr marL="698500" indent="-228600">
              <a:lnSpc>
                <a:spcPts val="2185"/>
              </a:lnSpc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lang="en-US" sz="2000">
                <a:solidFill>
                  <a:srgbClr val="75787A"/>
                </a:solidFill>
                <a:latin typeface="Proxima Nova"/>
                <a:cs typeface="Proxima Nova"/>
              </a:rPr>
              <a:t>L</a:t>
            </a:r>
            <a:r>
              <a:rPr sz="2000">
                <a:solidFill>
                  <a:srgbClr val="75787A"/>
                </a:solidFill>
                <a:latin typeface="Proxima Nova"/>
                <a:cs typeface="Proxima Nova"/>
              </a:rPr>
              <a:t>ooks like cartoon</a:t>
            </a:r>
            <a:r>
              <a:rPr sz="2000" spc="-110">
                <a:solidFill>
                  <a:srgbClr val="75787A"/>
                </a:solidFill>
                <a:latin typeface="Proxima Nova"/>
                <a:cs typeface="Proxima Nova"/>
              </a:rPr>
              <a:t> </a:t>
            </a:r>
            <a:r>
              <a:rPr sz="2000">
                <a:solidFill>
                  <a:srgbClr val="75787A"/>
                </a:solidFill>
                <a:latin typeface="Proxima Nova"/>
                <a:cs typeface="Proxima Nova"/>
              </a:rPr>
              <a:t>bubble</a:t>
            </a:r>
            <a:endParaRPr sz="2000">
              <a:latin typeface="Proxima Nova"/>
              <a:cs typeface="Proxima Nova"/>
            </a:endParaRPr>
          </a:p>
          <a:p>
            <a:pPr marL="698500" indent="-228600">
              <a:lnSpc>
                <a:spcPts val="2180"/>
              </a:lnSpc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2000">
                <a:solidFill>
                  <a:srgbClr val="75787A"/>
                </a:solidFill>
                <a:latin typeface="Proxima Nova"/>
                <a:cs typeface="Proxima Nova"/>
              </a:rPr>
              <a:t>Type question in dialogue box; press enter </a:t>
            </a:r>
            <a:r>
              <a:rPr sz="2000" spc="-5">
                <a:solidFill>
                  <a:srgbClr val="75787A"/>
                </a:solidFill>
                <a:latin typeface="Proxima Nova"/>
                <a:cs typeface="Proxima Nova"/>
              </a:rPr>
              <a:t>to</a:t>
            </a:r>
            <a:r>
              <a:rPr sz="2000" spc="-165">
                <a:solidFill>
                  <a:srgbClr val="75787A"/>
                </a:solidFill>
                <a:latin typeface="Proxima Nova"/>
                <a:cs typeface="Proxima Nova"/>
              </a:rPr>
              <a:t> </a:t>
            </a:r>
            <a:r>
              <a:rPr sz="2000">
                <a:solidFill>
                  <a:srgbClr val="75787A"/>
                </a:solidFill>
                <a:latin typeface="Proxima Nova"/>
                <a:cs typeface="Proxima Nova"/>
              </a:rPr>
              <a:t>send</a:t>
            </a:r>
            <a:endParaRPr sz="2000">
              <a:latin typeface="Proxima Nova"/>
              <a:cs typeface="Proxima Nova"/>
            </a:endParaRPr>
          </a:p>
          <a:p>
            <a:pPr marL="698500" indent="-228600">
              <a:lnSpc>
                <a:spcPts val="2285"/>
              </a:lnSpc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2000">
                <a:solidFill>
                  <a:srgbClr val="75787A"/>
                </a:solidFill>
                <a:latin typeface="Proxima Nova"/>
                <a:cs typeface="Proxima Nova"/>
              </a:rPr>
              <a:t>All attendees </a:t>
            </a:r>
            <a:r>
              <a:rPr sz="2000" spc="5">
                <a:solidFill>
                  <a:srgbClr val="75787A"/>
                </a:solidFill>
                <a:latin typeface="Proxima Nova"/>
                <a:cs typeface="Proxima Nova"/>
              </a:rPr>
              <a:t>will </a:t>
            </a:r>
            <a:r>
              <a:rPr sz="2000">
                <a:solidFill>
                  <a:srgbClr val="75787A"/>
                </a:solidFill>
                <a:latin typeface="Proxima Nova"/>
                <a:cs typeface="Proxima Nova"/>
              </a:rPr>
              <a:t>receive your</a:t>
            </a:r>
            <a:r>
              <a:rPr sz="2000" spc="-150">
                <a:solidFill>
                  <a:srgbClr val="75787A"/>
                </a:solidFill>
                <a:latin typeface="Proxima Nova"/>
                <a:cs typeface="Proxima Nova"/>
              </a:rPr>
              <a:t> </a:t>
            </a:r>
            <a:r>
              <a:rPr sz="2000">
                <a:solidFill>
                  <a:srgbClr val="75787A"/>
                </a:solidFill>
                <a:latin typeface="Proxima Nova"/>
                <a:cs typeface="Proxima Nova"/>
              </a:rPr>
              <a:t>question</a:t>
            </a:r>
            <a:endParaRPr lang="en-US" sz="2000">
              <a:solidFill>
                <a:srgbClr val="75787A"/>
              </a:solidFill>
              <a:latin typeface="Proxima Nova"/>
              <a:cs typeface="Proxima Nova"/>
            </a:endParaRPr>
          </a:p>
          <a:p>
            <a:pPr marL="698500" indent="-228600">
              <a:lnSpc>
                <a:spcPts val="2285"/>
              </a:lnSpc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lang="en-US" sz="2000">
                <a:solidFill>
                  <a:srgbClr val="75787A"/>
                </a:solidFill>
                <a:latin typeface="Proxima Nova"/>
                <a:cs typeface="Proxima Nova"/>
              </a:rPr>
              <a:t>Raise hand if need to interject</a:t>
            </a:r>
            <a:endParaRPr sz="2000">
              <a:latin typeface="Proxima Nova"/>
              <a:cs typeface="Proxima Nova"/>
            </a:endParaRPr>
          </a:p>
          <a:p>
            <a:pPr marL="12700">
              <a:lnSpc>
                <a:spcPts val="2770"/>
              </a:lnSpc>
              <a:spcBef>
                <a:spcPts val="140"/>
              </a:spcBef>
            </a:pPr>
            <a:r>
              <a:rPr sz="2400" spc="-5">
                <a:solidFill>
                  <a:srgbClr val="0094C7"/>
                </a:solidFill>
                <a:latin typeface="Proxima Nova"/>
                <a:cs typeface="Proxima Nova"/>
              </a:rPr>
              <a:t>When presentation</a:t>
            </a:r>
            <a:r>
              <a:rPr sz="2400" spc="-10">
                <a:solidFill>
                  <a:srgbClr val="0094C7"/>
                </a:solidFill>
                <a:latin typeface="Proxima Nova"/>
                <a:cs typeface="Proxima Nova"/>
              </a:rPr>
              <a:t> </a:t>
            </a:r>
            <a:r>
              <a:rPr sz="2400" spc="-5">
                <a:solidFill>
                  <a:srgbClr val="0094C7"/>
                </a:solidFill>
                <a:latin typeface="Proxima Nova"/>
                <a:cs typeface="Proxima Nova"/>
              </a:rPr>
              <a:t>ends</a:t>
            </a:r>
            <a:endParaRPr sz="2400">
              <a:latin typeface="Proxima Nova"/>
              <a:cs typeface="Proxima Nova"/>
            </a:endParaRPr>
          </a:p>
          <a:p>
            <a:pPr marL="698500" indent="-228600">
              <a:lnSpc>
                <a:spcPts val="2180"/>
              </a:lnSpc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2000" spc="-5">
                <a:solidFill>
                  <a:srgbClr val="75787A"/>
                </a:solidFill>
                <a:latin typeface="Proxima Nova"/>
                <a:cs typeface="Proxima Nova"/>
              </a:rPr>
              <a:t>We </a:t>
            </a:r>
            <a:r>
              <a:rPr sz="2000" spc="5">
                <a:solidFill>
                  <a:srgbClr val="75787A"/>
                </a:solidFill>
                <a:latin typeface="Proxima Nova"/>
                <a:cs typeface="Proxima Nova"/>
              </a:rPr>
              <a:t>will </a:t>
            </a:r>
            <a:r>
              <a:rPr sz="2000">
                <a:solidFill>
                  <a:srgbClr val="75787A"/>
                </a:solidFill>
                <a:latin typeface="Proxima Nova"/>
                <a:cs typeface="Proxima Nova"/>
              </a:rPr>
              <a:t>respond </a:t>
            </a:r>
            <a:r>
              <a:rPr sz="2000" spc="-5">
                <a:solidFill>
                  <a:srgbClr val="75787A"/>
                </a:solidFill>
                <a:latin typeface="Proxima Nova"/>
                <a:cs typeface="Proxima Nova"/>
              </a:rPr>
              <a:t>to </a:t>
            </a:r>
            <a:r>
              <a:rPr sz="2000">
                <a:solidFill>
                  <a:srgbClr val="75787A"/>
                </a:solidFill>
                <a:latin typeface="Proxima Nova"/>
                <a:cs typeface="Proxima Nova"/>
              </a:rPr>
              <a:t>questions</a:t>
            </a:r>
            <a:r>
              <a:rPr sz="2000" spc="-114">
                <a:solidFill>
                  <a:srgbClr val="75787A"/>
                </a:solidFill>
                <a:latin typeface="Proxima Nova"/>
                <a:cs typeface="Proxima Nova"/>
              </a:rPr>
              <a:t> </a:t>
            </a:r>
            <a:r>
              <a:rPr sz="2000" spc="-5">
                <a:solidFill>
                  <a:srgbClr val="75787A"/>
                </a:solidFill>
                <a:latin typeface="Proxima Nova"/>
                <a:cs typeface="Proxima Nova"/>
              </a:rPr>
              <a:t>individually</a:t>
            </a:r>
            <a:endParaRPr sz="2000">
              <a:latin typeface="Proxima Nova"/>
              <a:cs typeface="Proxima Nova"/>
            </a:endParaRPr>
          </a:p>
          <a:p>
            <a:pPr marL="698500" indent="-228600">
              <a:lnSpc>
                <a:spcPts val="2290"/>
              </a:lnSpc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2000" spc="-5">
                <a:solidFill>
                  <a:srgbClr val="75787A"/>
                </a:solidFill>
                <a:latin typeface="Proxima Nova"/>
                <a:cs typeface="Proxima Nova"/>
              </a:rPr>
              <a:t>We </a:t>
            </a:r>
            <a:r>
              <a:rPr sz="2000" spc="5">
                <a:solidFill>
                  <a:srgbClr val="75787A"/>
                </a:solidFill>
                <a:latin typeface="Proxima Nova"/>
                <a:cs typeface="Proxima Nova"/>
              </a:rPr>
              <a:t>will </a:t>
            </a:r>
            <a:r>
              <a:rPr sz="2000">
                <a:solidFill>
                  <a:srgbClr val="75787A"/>
                </a:solidFill>
                <a:latin typeface="Proxima Nova"/>
                <a:cs typeface="Proxima Nova"/>
              </a:rPr>
              <a:t>unmute microphones </a:t>
            </a:r>
            <a:r>
              <a:rPr sz="2000" spc="-5">
                <a:solidFill>
                  <a:srgbClr val="75787A"/>
                </a:solidFill>
                <a:latin typeface="Proxima Nova"/>
                <a:cs typeface="Proxima Nova"/>
              </a:rPr>
              <a:t>to </a:t>
            </a:r>
            <a:r>
              <a:rPr sz="2000">
                <a:solidFill>
                  <a:srgbClr val="75787A"/>
                </a:solidFill>
                <a:latin typeface="Proxima Nova"/>
                <a:cs typeface="Proxima Nova"/>
              </a:rPr>
              <a:t>enable verbal</a:t>
            </a:r>
            <a:r>
              <a:rPr sz="2000" spc="-175">
                <a:solidFill>
                  <a:srgbClr val="75787A"/>
                </a:solidFill>
                <a:latin typeface="Proxima Nova"/>
                <a:cs typeface="Proxima Nova"/>
              </a:rPr>
              <a:t> </a:t>
            </a:r>
            <a:r>
              <a:rPr sz="2000">
                <a:solidFill>
                  <a:srgbClr val="75787A"/>
                </a:solidFill>
                <a:latin typeface="Proxima Nova"/>
                <a:cs typeface="Proxima Nova"/>
              </a:rPr>
              <a:t>Q&amp;A</a:t>
            </a:r>
            <a:endParaRPr sz="2000">
              <a:latin typeface="Proxima Nova"/>
              <a:cs typeface="Proxima Nov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950">
              <a:latin typeface="Proxima Nova"/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spc="-5">
                <a:solidFill>
                  <a:srgbClr val="75787A"/>
                </a:solidFill>
                <a:latin typeface="Proxima Nova"/>
                <a:cs typeface="Proxima Nova"/>
              </a:rPr>
              <a:t>For more information </a:t>
            </a:r>
            <a:r>
              <a:rPr sz="1800">
                <a:solidFill>
                  <a:srgbClr val="75787A"/>
                </a:solidFill>
                <a:latin typeface="Proxima Nova"/>
                <a:cs typeface="Proxima Nova"/>
              </a:rPr>
              <a:t>or </a:t>
            </a:r>
            <a:r>
              <a:rPr sz="1800" spc="-5">
                <a:solidFill>
                  <a:srgbClr val="75787A"/>
                </a:solidFill>
                <a:latin typeface="Proxima Nova"/>
                <a:cs typeface="Proxima Nova"/>
              </a:rPr>
              <a:t>to ask </a:t>
            </a:r>
            <a:r>
              <a:rPr sz="1800">
                <a:solidFill>
                  <a:srgbClr val="75787A"/>
                </a:solidFill>
                <a:latin typeface="Proxima Nova"/>
                <a:cs typeface="Proxima Nova"/>
              </a:rPr>
              <a:t>a </a:t>
            </a:r>
            <a:r>
              <a:rPr sz="1800" spc="-5">
                <a:solidFill>
                  <a:srgbClr val="75787A"/>
                </a:solidFill>
                <a:latin typeface="Proxima Nova"/>
                <a:cs typeface="Proxima Nova"/>
              </a:rPr>
              <a:t>question </a:t>
            </a:r>
            <a:r>
              <a:rPr sz="1800" spc="-10">
                <a:solidFill>
                  <a:srgbClr val="75787A"/>
                </a:solidFill>
                <a:latin typeface="Proxima Nova"/>
                <a:cs typeface="Proxima Nova"/>
              </a:rPr>
              <a:t>after </a:t>
            </a:r>
            <a:r>
              <a:rPr sz="1800" spc="-5">
                <a:solidFill>
                  <a:srgbClr val="75787A"/>
                </a:solidFill>
                <a:latin typeface="Proxima Nova"/>
                <a:cs typeface="Proxima Nova"/>
              </a:rPr>
              <a:t>the meeting, please visit</a:t>
            </a:r>
            <a:r>
              <a:rPr sz="1800" spc="-45">
                <a:solidFill>
                  <a:srgbClr val="75787A"/>
                </a:solidFill>
                <a:latin typeface="Proxima Nova"/>
                <a:cs typeface="Proxima Nova"/>
              </a:rPr>
              <a:t> </a:t>
            </a:r>
            <a:r>
              <a:rPr sz="1800" u="sng" spc="-5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Proxima Nova"/>
                <a:cs typeface="Proxima Nova"/>
                <a:hlinkClick r:id="rId3"/>
              </a:rPr>
              <a:t>www.pgh2o.com/4mr</a:t>
            </a:r>
            <a:endParaRPr sz="1800">
              <a:latin typeface="Proxima Nova"/>
              <a:cs typeface="Proxima Nova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F52C73C-A25F-4F92-A3B2-34115A69C7E8}"/>
              </a:ext>
            </a:extLst>
          </p:cNvPr>
          <p:cNvSpPr txBox="1">
            <a:spLocks/>
          </p:cNvSpPr>
          <p:nvPr/>
        </p:nvSpPr>
        <p:spPr>
          <a:xfrm>
            <a:off x="11353800" y="6356350"/>
            <a:ext cx="365760" cy="365125"/>
          </a:xfrm>
          <a:prstGeom prst="rect">
            <a:avLst/>
          </a:prstGeom>
          <a:solidFill>
            <a:srgbClr val="0095C8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EF2C0-0F61-4077-8CBF-C36A2CD726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Medium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Medium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5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CE7D2EC-9237-4E07-A445-C079B4BE7888}"/>
              </a:ext>
            </a:extLst>
          </p:cNvPr>
          <p:cNvSpPr txBox="1">
            <a:spLocks/>
          </p:cNvSpPr>
          <p:nvPr/>
        </p:nvSpPr>
        <p:spPr>
          <a:xfrm>
            <a:off x="838200" y="4350328"/>
            <a:ext cx="7290916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Proxima Nova Semibold"/>
              </a:rPr>
              <a:t>PWSA Mission and this Project's Goals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6C8568-5550-42C2-B57D-FEC932E974F5}"/>
              </a:ext>
            </a:extLst>
          </p:cNvPr>
          <p:cNvSpPr/>
          <p:nvPr/>
        </p:nvSpPr>
        <p:spPr>
          <a:xfrm>
            <a:off x="838200" y="226039"/>
            <a:ext cx="135449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0">
                <a:solidFill>
                  <a:schemeClr val="bg1"/>
                </a:solidFill>
                <a:latin typeface="Proxima Nova Semibold" panose="02000506030000020004" pitchFamily="50" charset="0"/>
              </a:rPr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A3DAAA-6827-4AD9-AF7E-8F5EC2190F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1923" y="4283782"/>
            <a:ext cx="1051877" cy="139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49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75719"/>
            <a:ext cx="298767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5">
                <a:latin typeface="Proxima Nova"/>
                <a:cs typeface="Proxima Nova"/>
              </a:rPr>
              <a:t>PWSA’s</a:t>
            </a:r>
            <a:r>
              <a:rPr sz="3200" b="1" spc="-45">
                <a:latin typeface="Proxima Nova"/>
                <a:cs typeface="Proxima Nova"/>
              </a:rPr>
              <a:t> </a:t>
            </a:r>
            <a:r>
              <a:rPr sz="3200" b="1" spc="-5">
                <a:latin typeface="Proxima Nova"/>
                <a:cs typeface="Proxima Nova"/>
              </a:rPr>
              <a:t>Mission</a:t>
            </a:r>
            <a:endParaRPr sz="3200">
              <a:latin typeface="Proxima Nova"/>
              <a:cs typeface="Proxima Nov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02640" y="1088272"/>
            <a:ext cx="9620250" cy="436562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0">
              <a:lnSpc>
                <a:spcPct val="100000"/>
              </a:lnSpc>
              <a:spcBef>
                <a:spcPts val="400"/>
              </a:spcBef>
            </a:pPr>
            <a:r>
              <a:rPr sz="2100" b="1" spc="15">
                <a:solidFill>
                  <a:srgbClr val="75787A"/>
                </a:solidFill>
                <a:latin typeface="Proxima Nova"/>
                <a:cs typeface="Proxima Nova"/>
              </a:rPr>
              <a:t>ORIGINAL</a:t>
            </a:r>
            <a:r>
              <a:rPr sz="2100" b="1" spc="5">
                <a:solidFill>
                  <a:srgbClr val="75787A"/>
                </a:solidFill>
                <a:latin typeface="Proxima Nova"/>
                <a:cs typeface="Proxima Nova"/>
              </a:rPr>
              <a:t> </a:t>
            </a:r>
            <a:r>
              <a:rPr sz="2100" b="1" spc="15">
                <a:solidFill>
                  <a:srgbClr val="75787A"/>
                </a:solidFill>
                <a:latin typeface="Proxima Nova"/>
                <a:cs typeface="Proxima Nova"/>
              </a:rPr>
              <a:t>MISSION:</a:t>
            </a:r>
            <a:endParaRPr sz="2100">
              <a:latin typeface="Proxima Nova"/>
              <a:cs typeface="Proxima Nova"/>
            </a:endParaRPr>
          </a:p>
          <a:p>
            <a:pPr marL="355600" marR="301625" indent="-228600">
              <a:lnSpc>
                <a:spcPts val="2300"/>
              </a:lnSpc>
              <a:spcBef>
                <a:spcPts val="1040"/>
              </a:spcBef>
              <a:buSzPct val="121428"/>
              <a:buFont typeface="Arial"/>
              <a:buChar char="•"/>
              <a:tabLst>
                <a:tab pos="355600" algn="l"/>
              </a:tabLst>
            </a:pPr>
            <a:r>
              <a:rPr sz="2100" b="1" spc="15">
                <a:solidFill>
                  <a:srgbClr val="0094C7"/>
                </a:solidFill>
                <a:latin typeface="Proxima Nova"/>
                <a:cs typeface="Proxima Nova"/>
              </a:rPr>
              <a:t>PWSA’s mission </a:t>
            </a:r>
            <a:r>
              <a:rPr sz="2100" b="1" spc="20">
                <a:solidFill>
                  <a:srgbClr val="0094C7"/>
                </a:solidFill>
                <a:latin typeface="Proxima Nova"/>
                <a:cs typeface="Proxima Nova"/>
              </a:rPr>
              <a:t>was </a:t>
            </a:r>
            <a:r>
              <a:rPr sz="2100" b="1" spc="10">
                <a:solidFill>
                  <a:srgbClr val="0094C7"/>
                </a:solidFill>
                <a:latin typeface="Proxima Nova"/>
                <a:cs typeface="Proxima Nova"/>
              </a:rPr>
              <a:t>originally limited to providing </a:t>
            </a:r>
            <a:r>
              <a:rPr sz="2100" b="1" spc="15">
                <a:solidFill>
                  <a:srgbClr val="0094C7"/>
                </a:solidFill>
                <a:latin typeface="Proxima Nova"/>
                <a:cs typeface="Proxima Nova"/>
              </a:rPr>
              <a:t>drinking water </a:t>
            </a:r>
            <a:r>
              <a:rPr sz="2100" b="1" spc="10">
                <a:solidFill>
                  <a:srgbClr val="0094C7"/>
                </a:solidFill>
                <a:latin typeface="Proxima Nova"/>
                <a:cs typeface="Proxima Nova"/>
              </a:rPr>
              <a:t>to  Pittsburgh’s </a:t>
            </a:r>
            <a:r>
              <a:rPr sz="2100" b="1" spc="15">
                <a:solidFill>
                  <a:srgbClr val="0094C7"/>
                </a:solidFill>
                <a:latin typeface="Proxima Nova"/>
                <a:cs typeface="Proxima Nova"/>
              </a:rPr>
              <a:t>homes </a:t>
            </a:r>
            <a:r>
              <a:rPr sz="2100" b="1" spc="20">
                <a:solidFill>
                  <a:srgbClr val="0094C7"/>
                </a:solidFill>
                <a:latin typeface="Proxima Nova"/>
                <a:cs typeface="Proxima Nova"/>
              </a:rPr>
              <a:t>and </a:t>
            </a:r>
            <a:r>
              <a:rPr sz="2100" b="1" spc="15">
                <a:solidFill>
                  <a:srgbClr val="0094C7"/>
                </a:solidFill>
                <a:latin typeface="Proxima Nova"/>
                <a:cs typeface="Proxima Nova"/>
              </a:rPr>
              <a:t>businesses, </a:t>
            </a:r>
            <a:r>
              <a:rPr sz="2100" b="1" spc="20">
                <a:solidFill>
                  <a:srgbClr val="0094C7"/>
                </a:solidFill>
                <a:latin typeface="Proxima Nova"/>
                <a:cs typeface="Proxima Nova"/>
              </a:rPr>
              <a:t>and </a:t>
            </a:r>
            <a:r>
              <a:rPr sz="2100" b="1" spc="10">
                <a:solidFill>
                  <a:srgbClr val="0094C7"/>
                </a:solidFill>
                <a:latin typeface="Proxima Nova"/>
                <a:cs typeface="Proxima Nova"/>
              </a:rPr>
              <a:t>to providing </a:t>
            </a:r>
            <a:r>
              <a:rPr sz="2100" b="1" spc="15">
                <a:solidFill>
                  <a:srgbClr val="0094C7"/>
                </a:solidFill>
                <a:latin typeface="Proxima Nova"/>
                <a:cs typeface="Proxima Nova"/>
              </a:rPr>
              <a:t>conveyance </a:t>
            </a:r>
            <a:r>
              <a:rPr sz="2100" b="1" spc="10">
                <a:solidFill>
                  <a:srgbClr val="0094C7"/>
                </a:solidFill>
                <a:latin typeface="Proxima Nova"/>
                <a:cs typeface="Proxima Nova"/>
              </a:rPr>
              <a:t>of  </a:t>
            </a:r>
            <a:r>
              <a:rPr sz="2100" b="1" spc="15">
                <a:solidFill>
                  <a:srgbClr val="0094C7"/>
                </a:solidFill>
                <a:latin typeface="Proxima Nova"/>
                <a:cs typeface="Proxima Nova"/>
              </a:rPr>
              <a:t>wastewater </a:t>
            </a:r>
            <a:r>
              <a:rPr sz="2100" b="1" spc="10">
                <a:solidFill>
                  <a:srgbClr val="0094C7"/>
                </a:solidFill>
                <a:latin typeface="Proxima Nova"/>
                <a:cs typeface="Proxima Nova"/>
              </a:rPr>
              <a:t>through the </a:t>
            </a:r>
            <a:r>
              <a:rPr sz="2100" b="1" spc="15">
                <a:solidFill>
                  <a:srgbClr val="0094C7"/>
                </a:solidFill>
                <a:latin typeface="Proxima Nova"/>
                <a:cs typeface="Proxima Nova"/>
              </a:rPr>
              <a:t>sewer system </a:t>
            </a:r>
            <a:r>
              <a:rPr sz="2100" b="1" spc="10">
                <a:solidFill>
                  <a:srgbClr val="0094C7"/>
                </a:solidFill>
                <a:latin typeface="Proxima Nova"/>
                <a:cs typeface="Proxima Nova"/>
              </a:rPr>
              <a:t>to </a:t>
            </a:r>
            <a:r>
              <a:rPr sz="2100" b="1" spc="15">
                <a:solidFill>
                  <a:srgbClr val="0094C7"/>
                </a:solidFill>
                <a:latin typeface="Proxima Nova"/>
                <a:cs typeface="Proxima Nova"/>
              </a:rPr>
              <a:t>ALCOSAN’s </a:t>
            </a:r>
            <a:r>
              <a:rPr sz="2100" b="1" spc="10">
                <a:solidFill>
                  <a:srgbClr val="0094C7"/>
                </a:solidFill>
                <a:latin typeface="Proxima Nova"/>
                <a:cs typeface="Proxima Nova"/>
              </a:rPr>
              <a:t>treatment</a:t>
            </a:r>
            <a:r>
              <a:rPr sz="2100" b="1" spc="-5">
                <a:solidFill>
                  <a:srgbClr val="0094C7"/>
                </a:solidFill>
                <a:latin typeface="Proxima Nova"/>
                <a:cs typeface="Proxima Nova"/>
              </a:rPr>
              <a:t> </a:t>
            </a:r>
            <a:r>
              <a:rPr sz="2100" b="1" spc="5">
                <a:solidFill>
                  <a:srgbClr val="0094C7"/>
                </a:solidFill>
                <a:latin typeface="Proxima Nova"/>
                <a:cs typeface="Proxima Nova"/>
              </a:rPr>
              <a:t>facilities.</a:t>
            </a:r>
            <a:endParaRPr sz="2100">
              <a:latin typeface="Proxima Nova"/>
              <a:cs typeface="Proxima Nova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0094C7"/>
              </a:buClr>
              <a:buFont typeface="Arial"/>
              <a:buChar char="•"/>
            </a:pPr>
            <a:endParaRPr sz="3550">
              <a:latin typeface="Proxima Nova"/>
              <a:cs typeface="Proxima Nova"/>
            </a:endParaRPr>
          </a:p>
          <a:p>
            <a:pPr marL="126364">
              <a:lnSpc>
                <a:spcPct val="100000"/>
              </a:lnSpc>
            </a:pPr>
            <a:r>
              <a:rPr sz="2100" b="1" spc="20">
                <a:solidFill>
                  <a:srgbClr val="75787A"/>
                </a:solidFill>
                <a:latin typeface="Proxima Nova"/>
                <a:cs typeface="Proxima Nova"/>
              </a:rPr>
              <a:t>TODAY:</a:t>
            </a:r>
            <a:endParaRPr sz="2100">
              <a:latin typeface="Proxima Nova"/>
              <a:cs typeface="Proxima Nova"/>
            </a:endParaRPr>
          </a:p>
          <a:p>
            <a:pPr marL="355600" marR="1456690" indent="-228600">
              <a:lnSpc>
                <a:spcPts val="2300"/>
              </a:lnSpc>
              <a:spcBef>
                <a:spcPts val="1040"/>
              </a:spcBef>
              <a:buSzPct val="121428"/>
              <a:buFont typeface="Arial"/>
              <a:buChar char="•"/>
              <a:tabLst>
                <a:tab pos="355600" algn="l"/>
              </a:tabLst>
            </a:pPr>
            <a:r>
              <a:rPr sz="2100" b="1" spc="15">
                <a:solidFill>
                  <a:srgbClr val="0094C7"/>
                </a:solidFill>
                <a:latin typeface="Proxima Nova"/>
                <a:cs typeface="Proxima Nova"/>
              </a:rPr>
              <a:t>Successful stormwater management </a:t>
            </a:r>
            <a:r>
              <a:rPr sz="2100" b="1" spc="10">
                <a:solidFill>
                  <a:srgbClr val="0094C7"/>
                </a:solidFill>
                <a:latin typeface="Proxima Nova"/>
                <a:cs typeface="Proxima Nova"/>
              </a:rPr>
              <a:t>requires participation </a:t>
            </a:r>
            <a:r>
              <a:rPr sz="2100" b="1" spc="15">
                <a:solidFill>
                  <a:srgbClr val="0094C7"/>
                </a:solidFill>
                <a:latin typeface="Proxima Nova"/>
                <a:cs typeface="Proxima Nova"/>
              </a:rPr>
              <a:t>from  government, </a:t>
            </a:r>
            <a:r>
              <a:rPr sz="2100" b="1" spc="10">
                <a:solidFill>
                  <a:srgbClr val="0094C7"/>
                </a:solidFill>
                <a:latin typeface="Proxima Nova"/>
                <a:cs typeface="Proxima Nova"/>
              </a:rPr>
              <a:t>residents, </a:t>
            </a:r>
            <a:r>
              <a:rPr sz="2100" b="1" spc="15">
                <a:solidFill>
                  <a:srgbClr val="0094C7"/>
                </a:solidFill>
                <a:latin typeface="Proxima Nova"/>
                <a:cs typeface="Proxima Nova"/>
              </a:rPr>
              <a:t>businesses, </a:t>
            </a:r>
            <a:r>
              <a:rPr sz="2100" b="1" spc="20">
                <a:solidFill>
                  <a:srgbClr val="0094C7"/>
                </a:solidFill>
                <a:latin typeface="Proxima Nova"/>
                <a:cs typeface="Proxima Nova"/>
              </a:rPr>
              <a:t>and</a:t>
            </a:r>
            <a:r>
              <a:rPr sz="2100" b="1" spc="-55">
                <a:solidFill>
                  <a:srgbClr val="0094C7"/>
                </a:solidFill>
                <a:latin typeface="Proxima Nova"/>
                <a:cs typeface="Proxima Nova"/>
              </a:rPr>
              <a:t> </a:t>
            </a:r>
            <a:r>
              <a:rPr sz="2100" b="1" spc="10">
                <a:solidFill>
                  <a:srgbClr val="0094C7"/>
                </a:solidFill>
                <a:latin typeface="Proxima Nova"/>
                <a:cs typeface="Proxima Nova"/>
              </a:rPr>
              <a:t>non-profits.</a:t>
            </a:r>
            <a:endParaRPr sz="2100">
              <a:latin typeface="Proxima Nova"/>
              <a:cs typeface="Proxima Nova"/>
            </a:endParaRPr>
          </a:p>
          <a:p>
            <a:pPr marL="355600" marR="55880" indent="-228600">
              <a:lnSpc>
                <a:spcPts val="2300"/>
              </a:lnSpc>
              <a:spcBef>
                <a:spcPts val="1000"/>
              </a:spcBef>
              <a:buSzPct val="121428"/>
              <a:buFont typeface="Arial"/>
              <a:buChar char="•"/>
              <a:tabLst>
                <a:tab pos="355600" algn="l"/>
              </a:tabLst>
            </a:pPr>
            <a:r>
              <a:rPr sz="2100" b="1" spc="20">
                <a:solidFill>
                  <a:srgbClr val="0094C7"/>
                </a:solidFill>
                <a:latin typeface="Proxima Nova"/>
                <a:cs typeface="Proxima Nova"/>
              </a:rPr>
              <a:t>As </a:t>
            </a:r>
            <a:r>
              <a:rPr sz="2100" b="1" spc="10">
                <a:solidFill>
                  <a:srgbClr val="0094C7"/>
                </a:solidFill>
                <a:latin typeface="Proxima Nova"/>
                <a:cs typeface="Proxima Nova"/>
              </a:rPr>
              <a:t>the </a:t>
            </a:r>
            <a:r>
              <a:rPr sz="2100" b="1" spc="15">
                <a:solidFill>
                  <a:srgbClr val="0094C7"/>
                </a:solidFill>
                <a:latin typeface="Proxima Nova"/>
                <a:cs typeface="Proxima Nova"/>
              </a:rPr>
              <a:t>problem has grown in scale </a:t>
            </a:r>
            <a:r>
              <a:rPr sz="2100" b="1" spc="20">
                <a:solidFill>
                  <a:srgbClr val="0094C7"/>
                </a:solidFill>
                <a:latin typeface="Proxima Nova"/>
                <a:cs typeface="Proxima Nova"/>
              </a:rPr>
              <a:t>and </a:t>
            </a:r>
            <a:r>
              <a:rPr sz="2100" b="1" spc="15">
                <a:solidFill>
                  <a:srgbClr val="0094C7"/>
                </a:solidFill>
                <a:latin typeface="Proxima Nova"/>
                <a:cs typeface="Proxima Nova"/>
              </a:rPr>
              <a:t>in </a:t>
            </a:r>
            <a:r>
              <a:rPr sz="2100" b="1" spc="10">
                <a:solidFill>
                  <a:srgbClr val="0094C7"/>
                </a:solidFill>
                <a:latin typeface="Proxima Nova"/>
                <a:cs typeface="Proxima Nova"/>
              </a:rPr>
              <a:t>intensity, </a:t>
            </a:r>
            <a:r>
              <a:rPr sz="2100" b="1" spc="20">
                <a:solidFill>
                  <a:srgbClr val="0094C7"/>
                </a:solidFill>
                <a:latin typeface="Proxima Nova"/>
                <a:cs typeface="Proxima Nova"/>
              </a:rPr>
              <a:t>PWSA </a:t>
            </a:r>
            <a:r>
              <a:rPr sz="2100" b="1" spc="10">
                <a:solidFill>
                  <a:srgbClr val="0094C7"/>
                </a:solidFill>
                <a:latin typeface="Proxima Nova"/>
                <a:cs typeface="Proxima Nova"/>
              </a:rPr>
              <a:t>identified </a:t>
            </a:r>
            <a:r>
              <a:rPr sz="2100" b="1" spc="15">
                <a:solidFill>
                  <a:srgbClr val="0094C7"/>
                </a:solidFill>
                <a:latin typeface="Proxima Nova"/>
                <a:cs typeface="Proxima Nova"/>
              </a:rPr>
              <a:t>a need  and has </a:t>
            </a:r>
            <a:r>
              <a:rPr sz="2100" b="1" spc="10">
                <a:solidFill>
                  <a:srgbClr val="0094C7"/>
                </a:solidFill>
                <a:latin typeface="Proxima Nova"/>
                <a:cs typeface="Proxima Nova"/>
              </a:rPr>
              <a:t>taken the initiative to address the </a:t>
            </a:r>
            <a:r>
              <a:rPr sz="2100" b="1" spc="15">
                <a:solidFill>
                  <a:srgbClr val="0094C7"/>
                </a:solidFill>
                <a:latin typeface="Proxima Nova"/>
                <a:cs typeface="Proxima Nova"/>
              </a:rPr>
              <a:t>impacts </a:t>
            </a:r>
            <a:r>
              <a:rPr sz="2100" b="1" spc="10">
                <a:solidFill>
                  <a:srgbClr val="0094C7"/>
                </a:solidFill>
                <a:latin typeface="Proxima Nova"/>
                <a:cs typeface="Proxima Nova"/>
              </a:rPr>
              <a:t>of</a:t>
            </a:r>
            <a:r>
              <a:rPr sz="2100" b="1" spc="-25">
                <a:solidFill>
                  <a:srgbClr val="0094C7"/>
                </a:solidFill>
                <a:latin typeface="Proxima Nova"/>
                <a:cs typeface="Proxima Nova"/>
              </a:rPr>
              <a:t> </a:t>
            </a:r>
            <a:r>
              <a:rPr sz="2100" b="1" spc="10">
                <a:solidFill>
                  <a:srgbClr val="0094C7"/>
                </a:solidFill>
                <a:latin typeface="Proxima Nova"/>
                <a:cs typeface="Proxima Nova"/>
              </a:rPr>
              <a:t>stormwater.</a:t>
            </a:r>
            <a:endParaRPr sz="2100">
              <a:latin typeface="Proxima Nova"/>
              <a:cs typeface="Proxima Nova"/>
            </a:endParaRPr>
          </a:p>
          <a:p>
            <a:pPr marL="355600" marR="245745" indent="-228600">
              <a:lnSpc>
                <a:spcPts val="2300"/>
              </a:lnSpc>
              <a:spcBef>
                <a:spcPts val="1020"/>
              </a:spcBef>
              <a:buSzPct val="121428"/>
              <a:buFont typeface="Arial"/>
              <a:buChar char="•"/>
              <a:tabLst>
                <a:tab pos="355600" algn="l"/>
              </a:tabLst>
            </a:pPr>
            <a:r>
              <a:rPr sz="2100" b="1" spc="15">
                <a:solidFill>
                  <a:srgbClr val="0094C7"/>
                </a:solidFill>
                <a:latin typeface="Proxima Nova"/>
                <a:cs typeface="Proxima Nova"/>
              </a:rPr>
              <a:t>PWSA’s 2016 </a:t>
            </a:r>
            <a:r>
              <a:rPr sz="2100" b="1" spc="10">
                <a:solidFill>
                  <a:srgbClr val="0094C7"/>
                </a:solidFill>
                <a:latin typeface="Proxima Nova"/>
                <a:cs typeface="Proxima Nova"/>
              </a:rPr>
              <a:t>Green First </a:t>
            </a:r>
            <a:r>
              <a:rPr sz="2100" b="1" spc="15">
                <a:solidFill>
                  <a:srgbClr val="0094C7"/>
                </a:solidFill>
                <a:latin typeface="Proxima Nova"/>
                <a:cs typeface="Proxima Nova"/>
              </a:rPr>
              <a:t>Plan </a:t>
            </a:r>
            <a:r>
              <a:rPr sz="2100" b="1" spc="10">
                <a:solidFill>
                  <a:srgbClr val="0094C7"/>
                </a:solidFill>
                <a:latin typeface="Proxima Nova"/>
                <a:cs typeface="Proxima Nova"/>
              </a:rPr>
              <a:t>identified projects </a:t>
            </a:r>
            <a:r>
              <a:rPr sz="2100" b="1" spc="20">
                <a:solidFill>
                  <a:srgbClr val="0094C7"/>
                </a:solidFill>
                <a:latin typeface="Proxima Nova"/>
                <a:cs typeface="Proxima Nova"/>
              </a:rPr>
              <a:t>and </a:t>
            </a:r>
            <a:r>
              <a:rPr sz="2100" b="1" spc="15">
                <a:solidFill>
                  <a:srgbClr val="0094C7"/>
                </a:solidFill>
                <a:latin typeface="Proxima Nova"/>
                <a:cs typeface="Proxima Nova"/>
              </a:rPr>
              <a:t>programs, including  </a:t>
            </a:r>
            <a:r>
              <a:rPr sz="2100" b="1" spc="10">
                <a:solidFill>
                  <a:srgbClr val="0094C7"/>
                </a:solidFill>
                <a:latin typeface="Proxima Nova"/>
                <a:cs typeface="Proxima Nova"/>
              </a:rPr>
              <a:t>the </a:t>
            </a:r>
            <a:r>
              <a:rPr sz="2100" b="1" spc="15">
                <a:solidFill>
                  <a:srgbClr val="0094C7"/>
                </a:solidFill>
                <a:latin typeface="Proxima Nova"/>
                <a:cs typeface="Proxima Nova"/>
              </a:rPr>
              <a:t>Four </a:t>
            </a:r>
            <a:r>
              <a:rPr sz="2100" b="1" spc="10">
                <a:solidFill>
                  <a:srgbClr val="0094C7"/>
                </a:solidFill>
                <a:latin typeface="Proxima Nova"/>
                <a:cs typeface="Proxima Nova"/>
              </a:rPr>
              <a:t>Mile </a:t>
            </a:r>
            <a:r>
              <a:rPr sz="2100" b="1" spc="15">
                <a:solidFill>
                  <a:srgbClr val="0094C7"/>
                </a:solidFill>
                <a:latin typeface="Proxima Nova"/>
                <a:cs typeface="Proxima Nova"/>
              </a:rPr>
              <a:t>Run </a:t>
            </a:r>
            <a:r>
              <a:rPr sz="2100" b="1" spc="10">
                <a:solidFill>
                  <a:srgbClr val="0094C7"/>
                </a:solidFill>
                <a:latin typeface="Proxima Nova"/>
                <a:cs typeface="Proxima Nova"/>
              </a:rPr>
              <a:t>project, that </a:t>
            </a:r>
            <a:r>
              <a:rPr sz="2100" b="1" spc="15">
                <a:solidFill>
                  <a:srgbClr val="0094C7"/>
                </a:solidFill>
                <a:latin typeface="Proxima Nova"/>
                <a:cs typeface="Proxima Nova"/>
              </a:rPr>
              <a:t>can have a </a:t>
            </a:r>
            <a:r>
              <a:rPr sz="2100" b="1" spc="10">
                <a:solidFill>
                  <a:srgbClr val="0094C7"/>
                </a:solidFill>
                <a:latin typeface="Proxima Nova"/>
                <a:cs typeface="Proxima Nova"/>
              </a:rPr>
              <a:t>positive</a:t>
            </a:r>
            <a:r>
              <a:rPr sz="2100" b="1" spc="-30">
                <a:solidFill>
                  <a:srgbClr val="0094C7"/>
                </a:solidFill>
                <a:latin typeface="Proxima Nova"/>
                <a:cs typeface="Proxima Nova"/>
              </a:rPr>
              <a:t> </a:t>
            </a:r>
            <a:r>
              <a:rPr sz="2100" b="1" spc="10">
                <a:solidFill>
                  <a:srgbClr val="0094C7"/>
                </a:solidFill>
                <a:latin typeface="Proxima Nova"/>
                <a:cs typeface="Proxima Nova"/>
              </a:rPr>
              <a:t>impact.</a:t>
            </a:r>
            <a:endParaRPr sz="2100">
              <a:latin typeface="Proxima Nova"/>
              <a:cs typeface="Proxima Nov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529316" y="365760"/>
            <a:ext cx="1126234" cy="2090915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453017" y="6439039"/>
            <a:ext cx="160655" cy="20891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6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048CAF0-F3E1-48FA-9BB0-3DDCA7031FD4}"/>
              </a:ext>
            </a:extLst>
          </p:cNvPr>
          <p:cNvSpPr txBox="1">
            <a:spLocks/>
          </p:cNvSpPr>
          <p:nvPr/>
        </p:nvSpPr>
        <p:spPr>
          <a:xfrm>
            <a:off x="11353800" y="6356350"/>
            <a:ext cx="365760" cy="365125"/>
          </a:xfrm>
          <a:prstGeom prst="rect">
            <a:avLst/>
          </a:prstGeom>
          <a:solidFill>
            <a:srgbClr val="0095C8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EF2C0-0F61-4077-8CBF-C36A2CD726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Medium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Medium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1649"/>
            <a:ext cx="9149080" cy="1183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4560"/>
              </a:lnSpc>
              <a:spcBef>
                <a:spcPts val="95"/>
              </a:spcBef>
            </a:pPr>
            <a:r>
              <a:rPr sz="4000" b="1" i="1" spc="-5">
                <a:solidFill>
                  <a:srgbClr val="0094C7"/>
                </a:solidFill>
                <a:latin typeface="Proxima Nova"/>
                <a:cs typeface="Proxima Nova"/>
              </a:rPr>
              <a:t>“Creating</a:t>
            </a:r>
            <a:r>
              <a:rPr sz="4000" b="1" i="1">
                <a:solidFill>
                  <a:srgbClr val="0094C7"/>
                </a:solidFill>
                <a:latin typeface="Proxima Nova"/>
                <a:cs typeface="Proxima Nova"/>
              </a:rPr>
              <a:t> </a:t>
            </a:r>
            <a:r>
              <a:rPr sz="4000" b="1" i="1" spc="-5">
                <a:solidFill>
                  <a:srgbClr val="0094C7"/>
                </a:solidFill>
                <a:latin typeface="Proxima Nova"/>
                <a:cs typeface="Proxima Nova"/>
              </a:rPr>
              <a:t>healthy,</a:t>
            </a:r>
            <a:endParaRPr sz="4000">
              <a:latin typeface="Proxima Nova"/>
              <a:cs typeface="Proxima Nova"/>
            </a:endParaRPr>
          </a:p>
          <a:p>
            <a:pPr marL="1841500">
              <a:lnSpc>
                <a:spcPts val="4560"/>
              </a:lnSpc>
            </a:pPr>
            <a:r>
              <a:rPr sz="4000" b="1" i="1" spc="-5">
                <a:solidFill>
                  <a:srgbClr val="0094C7"/>
                </a:solidFill>
                <a:latin typeface="Proxima Nova"/>
                <a:cs typeface="Proxima Nova"/>
              </a:rPr>
              <a:t>flood-prepared</a:t>
            </a:r>
            <a:r>
              <a:rPr sz="4000" b="1" i="1" spc="35">
                <a:solidFill>
                  <a:srgbClr val="0094C7"/>
                </a:solidFill>
                <a:latin typeface="Proxima Nova"/>
                <a:cs typeface="Proxima Nova"/>
              </a:rPr>
              <a:t> </a:t>
            </a:r>
            <a:r>
              <a:rPr sz="4000" b="1" i="1" spc="-5">
                <a:solidFill>
                  <a:srgbClr val="0094C7"/>
                </a:solidFill>
                <a:latin typeface="Proxima Nova"/>
                <a:cs typeface="Proxima Nova"/>
              </a:rPr>
              <a:t>neighborhoods”</a:t>
            </a:r>
            <a:endParaRPr sz="4000">
              <a:latin typeface="Proxima Nova"/>
              <a:cs typeface="Proxima Nov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2042478"/>
            <a:ext cx="8796655" cy="2854960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3200" b="1">
                <a:solidFill>
                  <a:srgbClr val="75787A"/>
                </a:solidFill>
                <a:latin typeface="Proxima Nova"/>
                <a:cs typeface="Proxima Nova"/>
              </a:rPr>
              <a:t>PROJECT GOALS AND</a:t>
            </a:r>
            <a:r>
              <a:rPr sz="3200" b="1" spc="-35">
                <a:solidFill>
                  <a:srgbClr val="75787A"/>
                </a:solidFill>
                <a:latin typeface="Proxima Nova"/>
                <a:cs typeface="Proxima Nova"/>
              </a:rPr>
              <a:t> </a:t>
            </a:r>
            <a:r>
              <a:rPr sz="3200" b="1" spc="-5">
                <a:solidFill>
                  <a:srgbClr val="75787A"/>
                </a:solidFill>
                <a:latin typeface="Proxima Nova"/>
                <a:cs typeface="Proxima Nova"/>
              </a:rPr>
              <a:t>BENEFITS:</a:t>
            </a:r>
            <a:endParaRPr sz="3200">
              <a:latin typeface="Proxima Nova"/>
              <a:cs typeface="Proxima Nova"/>
            </a:endParaRPr>
          </a:p>
          <a:p>
            <a:pPr marL="926465" indent="-914400">
              <a:lnSpc>
                <a:spcPct val="100000"/>
              </a:lnSpc>
              <a:spcBef>
                <a:spcPts val="615"/>
              </a:spcBef>
              <a:buAutoNum type="arabicPeriod"/>
              <a:tabLst>
                <a:tab pos="926465" algn="l"/>
                <a:tab pos="927100" algn="l"/>
              </a:tabLst>
            </a:pPr>
            <a:r>
              <a:rPr sz="3200" b="1" spc="-5">
                <a:solidFill>
                  <a:srgbClr val="0094C7"/>
                </a:solidFill>
                <a:latin typeface="Proxima Nova"/>
                <a:cs typeface="Proxima Nova"/>
              </a:rPr>
              <a:t>Reduce Combined </a:t>
            </a:r>
            <a:r>
              <a:rPr sz="3200" b="1">
                <a:solidFill>
                  <a:srgbClr val="0094C7"/>
                </a:solidFill>
                <a:latin typeface="Proxima Nova"/>
                <a:cs typeface="Proxima Nova"/>
              </a:rPr>
              <a:t>Sewer</a:t>
            </a:r>
            <a:r>
              <a:rPr sz="3200" b="1" spc="10">
                <a:solidFill>
                  <a:srgbClr val="0094C7"/>
                </a:solidFill>
                <a:latin typeface="Proxima Nova"/>
                <a:cs typeface="Proxima Nova"/>
              </a:rPr>
              <a:t> </a:t>
            </a:r>
            <a:r>
              <a:rPr sz="3200" b="1" spc="-5">
                <a:solidFill>
                  <a:srgbClr val="0094C7"/>
                </a:solidFill>
                <a:latin typeface="Proxima Nova"/>
                <a:cs typeface="Proxima Nova"/>
              </a:rPr>
              <a:t>Overflows</a:t>
            </a:r>
            <a:endParaRPr sz="3200">
              <a:latin typeface="Proxima Nova"/>
              <a:cs typeface="Proxima Nova"/>
            </a:endParaRPr>
          </a:p>
          <a:p>
            <a:pPr marL="926465" indent="-914400">
              <a:lnSpc>
                <a:spcPct val="100000"/>
              </a:lnSpc>
              <a:spcBef>
                <a:spcPts val="615"/>
              </a:spcBef>
              <a:buAutoNum type="arabicPeriod"/>
              <a:tabLst>
                <a:tab pos="926465" algn="l"/>
                <a:tab pos="927100" algn="l"/>
              </a:tabLst>
            </a:pPr>
            <a:r>
              <a:rPr sz="3200" b="1" spc="-5">
                <a:solidFill>
                  <a:srgbClr val="0094C7"/>
                </a:solidFill>
                <a:latin typeface="Proxima Nova"/>
                <a:cs typeface="Proxima Nova"/>
              </a:rPr>
              <a:t>Reduce Flood </a:t>
            </a:r>
            <a:r>
              <a:rPr sz="3200" b="1">
                <a:solidFill>
                  <a:srgbClr val="0094C7"/>
                </a:solidFill>
                <a:latin typeface="Proxima Nova"/>
                <a:cs typeface="Proxima Nova"/>
              </a:rPr>
              <a:t>Risk and Basement </a:t>
            </a:r>
            <a:r>
              <a:rPr sz="3200" b="1" spc="-5">
                <a:solidFill>
                  <a:srgbClr val="0094C7"/>
                </a:solidFill>
                <a:latin typeface="Proxima Nova"/>
                <a:cs typeface="Proxima Nova"/>
              </a:rPr>
              <a:t>Backups</a:t>
            </a:r>
            <a:endParaRPr sz="3200">
              <a:latin typeface="Proxima Nova"/>
              <a:cs typeface="Proxima Nova"/>
            </a:endParaRPr>
          </a:p>
          <a:p>
            <a:pPr marL="926465" indent="-914400">
              <a:lnSpc>
                <a:spcPct val="100000"/>
              </a:lnSpc>
              <a:spcBef>
                <a:spcPts val="620"/>
              </a:spcBef>
              <a:buAutoNum type="arabicPeriod"/>
              <a:tabLst>
                <a:tab pos="926465" algn="l"/>
                <a:tab pos="927100" algn="l"/>
              </a:tabLst>
            </a:pPr>
            <a:r>
              <a:rPr sz="3200" b="1">
                <a:solidFill>
                  <a:srgbClr val="0094C7"/>
                </a:solidFill>
                <a:latin typeface="Proxima Nova"/>
                <a:cs typeface="Proxima Nova"/>
              </a:rPr>
              <a:t>Manage</a:t>
            </a:r>
            <a:r>
              <a:rPr sz="3200" b="1" spc="-5">
                <a:solidFill>
                  <a:srgbClr val="0094C7"/>
                </a:solidFill>
                <a:latin typeface="Proxima Nova"/>
                <a:cs typeface="Proxima Nova"/>
              </a:rPr>
              <a:t> </a:t>
            </a:r>
            <a:r>
              <a:rPr sz="3200" b="1">
                <a:solidFill>
                  <a:srgbClr val="0094C7"/>
                </a:solidFill>
                <a:latin typeface="Proxima Nova"/>
                <a:cs typeface="Proxima Nova"/>
              </a:rPr>
              <a:t>Sediment</a:t>
            </a:r>
            <a:endParaRPr sz="3200">
              <a:latin typeface="Proxima Nova"/>
              <a:cs typeface="Proxima Nova"/>
            </a:endParaRPr>
          </a:p>
          <a:p>
            <a:pPr marL="926465" indent="-914400">
              <a:lnSpc>
                <a:spcPct val="100000"/>
              </a:lnSpc>
              <a:spcBef>
                <a:spcPts val="615"/>
              </a:spcBef>
              <a:buAutoNum type="arabicPeriod"/>
              <a:tabLst>
                <a:tab pos="926465" algn="l"/>
                <a:tab pos="927100" algn="l"/>
              </a:tabLst>
            </a:pPr>
            <a:r>
              <a:rPr sz="3200" b="1">
                <a:solidFill>
                  <a:srgbClr val="0094C7"/>
                </a:solidFill>
                <a:latin typeface="Proxima Nova"/>
                <a:cs typeface="Proxima Nova"/>
              </a:rPr>
              <a:t>Leverage </a:t>
            </a:r>
            <a:r>
              <a:rPr sz="3200" b="1" spc="-5">
                <a:solidFill>
                  <a:srgbClr val="0094C7"/>
                </a:solidFill>
                <a:latin typeface="Proxima Nova"/>
                <a:cs typeface="Proxima Nova"/>
              </a:rPr>
              <a:t>Resources for </a:t>
            </a:r>
            <a:r>
              <a:rPr sz="3200" b="1">
                <a:solidFill>
                  <a:srgbClr val="0094C7"/>
                </a:solidFill>
                <a:latin typeface="Proxima Nova"/>
                <a:cs typeface="Proxima Nova"/>
              </a:rPr>
              <a:t>Regional</a:t>
            </a:r>
            <a:r>
              <a:rPr sz="3200" b="1" spc="-25">
                <a:solidFill>
                  <a:srgbClr val="0094C7"/>
                </a:solidFill>
                <a:latin typeface="Proxima Nova"/>
                <a:cs typeface="Proxima Nova"/>
              </a:rPr>
              <a:t> </a:t>
            </a:r>
            <a:r>
              <a:rPr sz="3200" b="1">
                <a:solidFill>
                  <a:srgbClr val="0094C7"/>
                </a:solidFill>
                <a:latin typeface="Proxima Nova"/>
                <a:cs typeface="Proxima Nova"/>
              </a:rPr>
              <a:t>Benefit</a:t>
            </a:r>
            <a:endParaRPr sz="3200">
              <a:latin typeface="Proxima Nova"/>
              <a:cs typeface="Proxima Nov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529316" y="365760"/>
            <a:ext cx="1126234" cy="2090915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453017" y="6439039"/>
            <a:ext cx="160655" cy="20891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7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82ECAF4-5083-4240-99F5-A8FC693874F2}"/>
              </a:ext>
            </a:extLst>
          </p:cNvPr>
          <p:cNvSpPr txBox="1">
            <a:spLocks/>
          </p:cNvSpPr>
          <p:nvPr/>
        </p:nvSpPr>
        <p:spPr>
          <a:xfrm>
            <a:off x="11353800" y="6356350"/>
            <a:ext cx="365760" cy="365125"/>
          </a:xfrm>
          <a:prstGeom prst="rect">
            <a:avLst/>
          </a:prstGeom>
          <a:solidFill>
            <a:srgbClr val="0095C8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EF2C0-0F61-4077-8CBF-C36A2CD726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Medium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Medium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5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CE7D2EC-9237-4E07-A445-C079B4BE7888}"/>
              </a:ext>
            </a:extLst>
          </p:cNvPr>
          <p:cNvSpPr txBox="1">
            <a:spLocks/>
          </p:cNvSpPr>
          <p:nvPr/>
        </p:nvSpPr>
        <p:spPr>
          <a:xfrm>
            <a:off x="838200" y="4350328"/>
            <a:ext cx="729091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  <a:latin typeface="Proxima Nova Semibold" panose="02000506030000020004" pitchFamily="50" charset="0"/>
              </a:rPr>
              <a:t>Four Mile Run Stormwater Improvements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6C8568-5550-42C2-B57D-FEC932E974F5}"/>
              </a:ext>
            </a:extLst>
          </p:cNvPr>
          <p:cNvSpPr/>
          <p:nvPr/>
        </p:nvSpPr>
        <p:spPr>
          <a:xfrm>
            <a:off x="838200" y="226039"/>
            <a:ext cx="135449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0">
                <a:solidFill>
                  <a:schemeClr val="bg1"/>
                </a:solidFill>
                <a:latin typeface="Proxima Nova Semibold" panose="02000506030000020004" pitchFamily="50" charset="0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A3DAAA-6827-4AD9-AF7E-8F5EC2190F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1923" y="4283782"/>
            <a:ext cx="1051877" cy="139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101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C9BCF-DEA0-42E9-8285-8B6AB4CAB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920" y="349843"/>
            <a:ext cx="10881360" cy="919399"/>
          </a:xfrm>
        </p:spPr>
        <p:txBody>
          <a:bodyPr>
            <a:normAutofit/>
          </a:bodyPr>
          <a:lstStyle/>
          <a:p>
            <a:r>
              <a:rPr lang="en-US"/>
              <a:t>Panther Hollow Lake – Plan of Features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60000">
            <a:off x="1204667" y="1252632"/>
            <a:ext cx="8604504" cy="511004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rot="60000" flipV="1">
            <a:off x="3441290" y="3539613"/>
            <a:ext cx="3333136" cy="117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540000">
            <a:off x="1207291" y="1256129"/>
            <a:ext cx="8607296" cy="5112379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094463-3E02-41BA-963A-13F62D53E6F5}"/>
              </a:ext>
            </a:extLst>
          </p:cNvPr>
          <p:cNvSpPr txBox="1">
            <a:spLocks/>
          </p:cNvSpPr>
          <p:nvPr/>
        </p:nvSpPr>
        <p:spPr>
          <a:xfrm>
            <a:off x="11353800" y="6356350"/>
            <a:ext cx="365760" cy="365125"/>
          </a:xfrm>
          <a:prstGeom prst="rect">
            <a:avLst/>
          </a:prstGeom>
          <a:solidFill>
            <a:srgbClr val="0095C8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EF2C0-0F61-4077-8CBF-C36A2CD726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 Medium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oxima Nova Medium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F5A07F-37C6-4526-9344-58FD826E93AC}"/>
              </a:ext>
            </a:extLst>
          </p:cNvPr>
          <p:cNvSpPr txBox="1"/>
          <p:nvPr/>
        </p:nvSpPr>
        <p:spPr>
          <a:xfrm>
            <a:off x="4408098" y="1633268"/>
            <a:ext cx="208184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/>
              <a:t>Trail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208551E-18E8-4AD2-B131-D892822A394B}"/>
              </a:ext>
            </a:extLst>
          </p:cNvPr>
          <p:cNvCxnSpPr/>
          <p:nvPr/>
        </p:nvCxnSpPr>
        <p:spPr>
          <a:xfrm flipH="1">
            <a:off x="3747818" y="1848569"/>
            <a:ext cx="681487" cy="6268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CBCF9B6-2D2E-44EA-96E6-329E541D2A53}"/>
              </a:ext>
            </a:extLst>
          </p:cNvPr>
          <p:cNvSpPr txBox="1"/>
          <p:nvPr/>
        </p:nvSpPr>
        <p:spPr>
          <a:xfrm>
            <a:off x="7395893" y="1271138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Forebay Pond and Pretreatment Wetland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A43E963-734D-4597-9E39-0379E5C2BC23}"/>
              </a:ext>
            </a:extLst>
          </p:cNvPr>
          <p:cNvCxnSpPr/>
          <p:nvPr/>
        </p:nvCxnSpPr>
        <p:spPr>
          <a:xfrm flipH="1">
            <a:off x="8087983" y="1889904"/>
            <a:ext cx="480204" cy="11156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D9184D6-BCED-49EB-8445-F8EC961348EE}"/>
              </a:ext>
            </a:extLst>
          </p:cNvPr>
          <p:cNvCxnSpPr/>
          <p:nvPr/>
        </p:nvCxnSpPr>
        <p:spPr>
          <a:xfrm>
            <a:off x="8538533" y="1889006"/>
            <a:ext cx="468702" cy="13169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F0399E4-5B59-4EE2-8A12-1575FDA84DF3}"/>
              </a:ext>
            </a:extLst>
          </p:cNvPr>
          <p:cNvSpPr txBox="1"/>
          <p:nvPr/>
        </p:nvSpPr>
        <p:spPr>
          <a:xfrm>
            <a:off x="3439424" y="3468178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/>
              <a:t>Lake Dredging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D8BF7C-8341-46A7-98BB-54D0BAA82E88}"/>
              </a:ext>
            </a:extLst>
          </p:cNvPr>
          <p:cNvSpPr txBox="1"/>
          <p:nvPr/>
        </p:nvSpPr>
        <p:spPr>
          <a:xfrm>
            <a:off x="5508865" y="1957657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/>
              <a:t>Jetty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63C0476-B52E-49AA-AF18-6E8B0A48DD26}"/>
              </a:ext>
            </a:extLst>
          </p:cNvPr>
          <p:cNvCxnSpPr/>
          <p:nvPr/>
        </p:nvCxnSpPr>
        <p:spPr>
          <a:xfrm flipH="1">
            <a:off x="5194540" y="2188235"/>
            <a:ext cx="322052" cy="770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6940562"/>
      </p:ext>
    </p:extLst>
  </p:cSld>
  <p:clrMapOvr>
    <a:masterClrMapping/>
  </p:clrMapOvr>
</p:sld>
</file>

<file path=ppt/theme/theme1.xml><?xml version="1.0" encoding="utf-8"?>
<a:theme xmlns:a="http://schemas.openxmlformats.org/drawingml/2006/main" name="PWSA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Proxima Nova Medium"/>
        <a:ea typeface=""/>
        <a:cs typeface=""/>
      </a:majorFont>
      <a:minorFont>
        <a:latin typeface="Proxima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 theme em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WSA_ProximaNova">
      <a:majorFont>
        <a:latin typeface="Proxima Nova Medium"/>
        <a:ea typeface=""/>
        <a:cs typeface=""/>
      </a:majorFont>
      <a:minorFont>
        <a:latin typeface="Proxima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5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974a36b-73f3-4e73-b6d8-23b229058adf" xsi:nil="true"/>
    <lcf76f155ced4ddcb4097134ff3c332f xmlns="d2323d4d-f5e5-4c7c-823d-ca5465028b1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C29852501054488A95A00EAB52FF44" ma:contentTypeVersion="14" ma:contentTypeDescription="Create a new document." ma:contentTypeScope="" ma:versionID="cf6f2f8e3323681dca188e277ec8fd76">
  <xsd:schema xmlns:xsd="http://www.w3.org/2001/XMLSchema" xmlns:xs="http://www.w3.org/2001/XMLSchema" xmlns:p="http://schemas.microsoft.com/office/2006/metadata/properties" xmlns:ns2="d2323d4d-f5e5-4c7c-823d-ca5465028b19" xmlns:ns3="b974a36b-73f3-4e73-b6d8-23b229058adf" targetNamespace="http://schemas.microsoft.com/office/2006/metadata/properties" ma:root="true" ma:fieldsID="5156fa6c2d1fca7a0b09550cd22c4379" ns2:_="" ns3:_="">
    <xsd:import namespace="d2323d4d-f5e5-4c7c-823d-ca5465028b19"/>
    <xsd:import namespace="b974a36b-73f3-4e73-b6d8-23b229058a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323d4d-f5e5-4c7c-823d-ca5465028b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3e50ec9-e24e-4853-8237-8964ebb799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74a36b-73f3-4e73-b6d8-23b229058ad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2f5bd3de-3f05-443b-ad8b-38e9dda9faa8}" ma:internalName="TaxCatchAll" ma:showField="CatchAllData" ma:web="b974a36b-73f3-4e73-b6d8-23b229058a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5DA8586-2FD0-4138-83AC-08D9A03B9080}">
  <ds:schemaRefs>
    <ds:schemaRef ds:uri="39bd29cd-8478-43b9-986b-5530c4bca3e4"/>
    <ds:schemaRef ds:uri="a835e264-b59b-4bf2-810b-2dfd441e71eb"/>
    <ds:schemaRef ds:uri="f10e3c04-ea79-4789-b117-f78c37195d9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F01FA5B-D6FC-4C9E-89B3-F29237C7028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AB2FFE-0F92-4EC9-931E-41A96FCEB7B1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1273</Words>
  <Application>Microsoft Office PowerPoint</Application>
  <PresentationFormat>Widescreen</PresentationFormat>
  <Paragraphs>282</Paragraphs>
  <Slides>31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Proxima Nova Semibold</vt:lpstr>
      <vt:lpstr>Proxima Nova</vt:lpstr>
      <vt:lpstr>Proxima Nova Medium</vt:lpstr>
      <vt:lpstr>Calibri</vt:lpstr>
      <vt:lpstr>Arial</vt:lpstr>
      <vt:lpstr>PWSA Theme</vt:lpstr>
      <vt:lpstr>Blank theme emh</vt:lpstr>
      <vt:lpstr>Office Theme</vt:lpstr>
      <vt:lpstr>PowerPoint Presentation</vt:lpstr>
      <vt:lpstr>Welcome and Introductions</vt:lpstr>
      <vt:lpstr>Today’s Agenda 6:30pm – 8:00pm</vt:lpstr>
      <vt:lpstr>Submitting Questions Using Zoom</vt:lpstr>
      <vt:lpstr>PowerPoint Presentation</vt:lpstr>
      <vt:lpstr>PWSA’s Mission</vt:lpstr>
      <vt:lpstr>“Creating healthy, flood-prepared neighborhoods”</vt:lpstr>
      <vt:lpstr>PowerPoint Presentation</vt:lpstr>
      <vt:lpstr>Panther Hollow Lake – Plan of Features</vt:lpstr>
      <vt:lpstr>Panther Hollow Lake – Embankment Trail</vt:lpstr>
      <vt:lpstr>Panther Hollow Lake – Storm Control</vt:lpstr>
      <vt:lpstr>Junction Hollow-Across RR Tracks from PHL</vt:lpstr>
      <vt:lpstr>Junction Hollow-South of Allies Bridge</vt:lpstr>
      <vt:lpstr>Junction Hollow-at the Soccer Field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Stormwater Pipeline Project Limits</vt:lpstr>
      <vt:lpstr>New Storm Profile Monongahela River to Big Jim's on Saline St.</vt:lpstr>
      <vt:lpstr>Major Utility Challenges Saline Street / Alexis Street / Boundary Street</vt:lpstr>
      <vt:lpstr>Disconnection of I-376– Boundary Street</vt:lpstr>
      <vt:lpstr>PowerPoint Presentation</vt:lpstr>
      <vt:lpstr>PowerPoint Presentation</vt:lpstr>
      <vt:lpstr>Project Costs and Funding</vt:lpstr>
      <vt:lpstr>PowerPoint Presentation</vt:lpstr>
      <vt:lpstr>Facilitating Today’s 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Elijah Hughes</dc:creator>
  <cp:lastModifiedBy>Rebecca Zito</cp:lastModifiedBy>
  <cp:revision>5</cp:revision>
  <cp:lastPrinted>2019-06-19T21:58:24Z</cp:lastPrinted>
  <dcterms:created xsi:type="dcterms:W3CDTF">2019-06-06T16:33:24Z</dcterms:created>
  <dcterms:modified xsi:type="dcterms:W3CDTF">2022-11-23T16:45:55Z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0x0101006C082B9DF380F944AA06D37E141F661800FEB11D3A5CDB3A4192DF8BA2A1DCDBBC</vt:lpwstr>
  </property>
  <property fmtid="{D5CDD505-2E9C-101B-9397-08002B2CF9AE}" pid="3" name="JMTDocumentType">
    <vt:lpwstr/>
  </property>
  <property fmtid="{D5CDD505-2E9C-101B-9397-08002B2CF9AE}" pid="4" name="JMTSubDocumentType">
    <vt:lpwstr/>
  </property>
</Properties>
</file>